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9" r:id="rId40"/>
    <p:sldId id="318" r:id="rId41"/>
    <p:sldId id="288" r:id="rId42"/>
    <p:sldId id="320" r:id="rId43"/>
    <p:sldId id="274" r:id="rId44"/>
    <p:sldId id="333"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4" d="100"/>
          <a:sy n="64" d="100"/>
        </p:scale>
        <p:origin x="66" y="7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838975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9862" y="1379094"/>
            <a:ext cx="11857220" cy="547890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In this notebook “Space X - Data </a:t>
            </a:r>
            <a:r>
              <a:rPr lang="en-US" sz="2200" dirty="0" err="1">
                <a:solidFill>
                  <a:schemeClr val="accent3">
                    <a:lumMod val="25000"/>
                  </a:schemeClr>
                </a:solidFill>
                <a:latin typeface="Abadi" panose="020B0604020104020204" pitchFamily="34" charset="0"/>
              </a:rPr>
              <a:t>wrangling.ipynb</a:t>
            </a:r>
            <a:r>
              <a:rPr lang="en-US" sz="2200" dirty="0">
                <a:solidFill>
                  <a:schemeClr val="accent3">
                    <a:lumMod val="25000"/>
                  </a:schemeClr>
                </a:solidFill>
                <a:latin typeface="Abadi" panose="020B0604020104020204" pitchFamily="34" charset="0"/>
              </a:rPr>
              <a:t>” I followed these steps: </a:t>
            </a:r>
          </a:p>
          <a:p>
            <a:r>
              <a:rPr lang="en-US" sz="2000" u="sng" dirty="0">
                <a:solidFill>
                  <a:schemeClr val="accent1"/>
                </a:solidFill>
                <a:latin typeface="Abadi" panose="020B0604020104020204" pitchFamily="34" charset="0"/>
              </a:rPr>
              <a:t>Load Data: </a:t>
            </a:r>
            <a:r>
              <a:rPr lang="en-US" sz="2000" dirty="0">
                <a:solidFill>
                  <a:schemeClr val="accent3">
                    <a:lumMod val="25000"/>
                  </a:schemeClr>
                </a:solidFill>
                <a:latin typeface="Abadi" panose="020B0604020104020204" pitchFamily="34" charset="0"/>
              </a:rPr>
              <a:t>Load the data into a pandas DataFrame from the previous section .</a:t>
            </a:r>
          </a:p>
          <a:p>
            <a:r>
              <a:rPr lang="en-US" sz="2000" u="sng" dirty="0">
                <a:solidFill>
                  <a:schemeClr val="accent1"/>
                </a:solidFill>
                <a:latin typeface="Abadi" panose="020B0604020104020204" pitchFamily="34" charset="0"/>
              </a:rPr>
              <a:t>Exploratory Data Analysis (EDA): </a:t>
            </a:r>
            <a:r>
              <a:rPr lang="en-US" sz="2000" dirty="0">
                <a:solidFill>
                  <a:schemeClr val="accent3">
                    <a:lumMod val="25000"/>
                  </a:schemeClr>
                </a:solidFill>
                <a:latin typeface="Abadi" panose="020B0604020104020204" pitchFamily="34" charset="0"/>
              </a:rPr>
              <a:t>Perform initial investigations on data to discover patterns, spot anomalies, test hypotheses… </a:t>
            </a:r>
          </a:p>
          <a:p>
            <a:r>
              <a:rPr lang="en-US" sz="2000" u="sng" dirty="0">
                <a:solidFill>
                  <a:schemeClr val="accent1"/>
                </a:solidFill>
                <a:latin typeface="Abadi" panose="020B0604020104020204" pitchFamily="34" charset="0"/>
              </a:rPr>
              <a:t>Determine Training Labels:</a:t>
            </a:r>
            <a:r>
              <a:rPr lang="en-US" sz="2000" dirty="0">
                <a:solidFill>
                  <a:schemeClr val="accent1"/>
                </a:solidFill>
                <a:latin typeface="Abadi" panose="020B0604020104020204" pitchFamily="34" charset="0"/>
              </a:rPr>
              <a:t> </a:t>
            </a:r>
            <a:r>
              <a:rPr lang="en-US" sz="2000" dirty="0">
                <a:solidFill>
                  <a:schemeClr val="accent3">
                    <a:lumMod val="25000"/>
                  </a:schemeClr>
                </a:solidFill>
                <a:latin typeface="Abadi" panose="020B0604020104020204" pitchFamily="34" charset="0"/>
              </a:rPr>
              <a:t>Based on the objectives of my analysis, determine the training labels. </a:t>
            </a:r>
          </a:p>
          <a:p>
            <a:r>
              <a:rPr lang="en-US" sz="2000" u="sng" dirty="0">
                <a:solidFill>
                  <a:schemeClr val="accent1"/>
                </a:solidFill>
                <a:latin typeface="Abadi" panose="020B0604020104020204" pitchFamily="34" charset="0"/>
              </a:rPr>
              <a:t>Doing some important calculations : </a:t>
            </a:r>
            <a:r>
              <a:rPr lang="en-US" sz="2000" dirty="0">
                <a:latin typeface="Abadi" panose="020B0604020104020204" pitchFamily="34" charset="0"/>
              </a:rPr>
              <a:t>e.g. </a:t>
            </a:r>
            <a:r>
              <a:rPr lang="en-US" sz="2000" dirty="0">
                <a:solidFill>
                  <a:schemeClr val="accent3">
                    <a:lumMod val="25000"/>
                  </a:schemeClr>
                </a:solidFill>
                <a:latin typeface="Abadi" panose="020B0604020104020204" pitchFamily="34" charset="0"/>
              </a:rPr>
              <a:t>Count the number of launches for each launch </a:t>
            </a:r>
          </a:p>
          <a:p>
            <a:r>
              <a:rPr lang="en-US" sz="2000" u="sng" dirty="0">
                <a:solidFill>
                  <a:schemeClr val="accent1"/>
                </a:solidFill>
                <a:latin typeface="Abadi" panose="020B0604020104020204" pitchFamily="34" charset="0"/>
              </a:rPr>
              <a:t>Create Landing Outcome Label: </a:t>
            </a:r>
            <a:r>
              <a:rPr lang="en-US" sz="2000" dirty="0">
                <a:solidFill>
                  <a:schemeClr val="accent3">
                    <a:lumMod val="25000"/>
                  </a:schemeClr>
                </a:solidFill>
                <a:latin typeface="Abadi" panose="020B0604020104020204" pitchFamily="34" charset="0"/>
              </a:rPr>
              <a:t>Create a new label from the 'Outcome' column to represent the landing outcome.</a:t>
            </a:r>
          </a:p>
          <a:p>
            <a:pPr marL="0" indent="0">
              <a:buNone/>
            </a:pPr>
            <a:endParaRPr lang="el-GR" sz="20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Here is the flowchart :  Start -&gt; Load Data -&gt; EDA -&gt; Training Labels -&gt; Calculations -&gt; Outcome Label -&gt; Export to CSV</a:t>
            </a: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Add the GitHub URL is : </a:t>
            </a:r>
            <a:r>
              <a:rPr lang="en-US" sz="2200" dirty="0">
                <a:solidFill>
                  <a:schemeClr val="accent1"/>
                </a:solidFill>
                <a:latin typeface="Abadi" panose="020B0604020104020204" pitchFamily="34" charset="0"/>
              </a:rPr>
              <a:t>https://github.com/ChrisLoukas007/IBM-Data-Science-Assignments/blob/main/Applied%20Data%20Science%20Capstone/Space%20X%20-%20Data%20wrangling.ipynb</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9922" y="1439056"/>
            <a:ext cx="11722308" cy="5276537"/>
          </a:xfrm>
          <a:prstGeom prst="rect">
            <a:avLst/>
          </a:prstGeom>
        </p:spPr>
        <p:txBody>
          <a:bodyPr lIns="91440" tIns="45720" rIns="91440" bIns="45720" anchor="t"/>
          <a:lstStyle/>
          <a:p>
            <a:pPr>
              <a:lnSpc>
                <a:spcPct val="100000"/>
              </a:lnSpc>
              <a:spcBef>
                <a:spcPts val="1400"/>
              </a:spcBef>
            </a:pPr>
            <a:r>
              <a:rPr lang="en-US" sz="2200" u="sng" dirty="0">
                <a:solidFill>
                  <a:schemeClr val="accent1"/>
                </a:solidFill>
                <a:latin typeface="Abadi"/>
              </a:rPr>
              <a:t>Load Data </a:t>
            </a:r>
            <a:r>
              <a:rPr lang="en-US" sz="2200" dirty="0">
                <a:solidFill>
                  <a:schemeClr val="accent3">
                    <a:lumMod val="25000"/>
                  </a:schemeClr>
                </a:solidFill>
                <a:latin typeface="Abadi"/>
              </a:rPr>
              <a:t>: </a:t>
            </a:r>
            <a:r>
              <a:rPr lang="en-US" sz="2000" dirty="0">
                <a:solidFill>
                  <a:schemeClr val="accent3">
                    <a:lumMod val="25000"/>
                  </a:schemeClr>
                </a:solidFill>
                <a:latin typeface="Abadi"/>
              </a:rPr>
              <a:t>Load the SpaceX launch data into a pandas DataFrame</a:t>
            </a:r>
          </a:p>
          <a:p>
            <a:pPr>
              <a:lnSpc>
                <a:spcPct val="100000"/>
              </a:lnSpc>
              <a:spcBef>
                <a:spcPts val="1400"/>
              </a:spcBef>
            </a:pPr>
            <a:r>
              <a:rPr lang="en-US" sz="2200" u="sng" dirty="0">
                <a:solidFill>
                  <a:schemeClr val="accent1"/>
                </a:solidFill>
                <a:latin typeface="Abadi"/>
              </a:rPr>
              <a:t>EDA</a:t>
            </a:r>
            <a:r>
              <a:rPr lang="en-US" sz="2200" dirty="0">
                <a:solidFill>
                  <a:schemeClr val="accent3">
                    <a:lumMod val="25000"/>
                  </a:schemeClr>
                </a:solidFill>
                <a:latin typeface="Abadi"/>
              </a:rPr>
              <a:t> : </a:t>
            </a:r>
            <a:r>
              <a:rPr lang="en-US" sz="2000" dirty="0">
                <a:solidFill>
                  <a:schemeClr val="accent3">
                    <a:lumMod val="25000"/>
                  </a:schemeClr>
                </a:solidFill>
                <a:latin typeface="Abadi"/>
              </a:rPr>
              <a:t>Perform initial investigations on data to discover patterns, spot anomalies and so on…</a:t>
            </a:r>
          </a:p>
          <a:p>
            <a:pPr>
              <a:lnSpc>
                <a:spcPct val="100000"/>
              </a:lnSpc>
              <a:spcBef>
                <a:spcPts val="1400"/>
              </a:spcBef>
            </a:pPr>
            <a:r>
              <a:rPr lang="en-US" sz="2200" u="sng" dirty="0">
                <a:solidFill>
                  <a:schemeClr val="accent1"/>
                </a:solidFill>
                <a:latin typeface="Abadi"/>
              </a:rPr>
              <a:t>Data Visualization: </a:t>
            </a:r>
            <a:r>
              <a:rPr lang="en-US" sz="2000" dirty="0">
                <a:solidFill>
                  <a:schemeClr val="accent3">
                    <a:lumMod val="25000"/>
                  </a:schemeClr>
                </a:solidFill>
                <a:latin typeface="Abadi"/>
              </a:rPr>
              <a:t>Plot charts to understand relationships between variables: ( Flight Number vs. Launch Site, Payload vs. Launch Site , Success Rate vs. Orbit Type , Flight Number vs. Orbit Type , Payload vs. Orbit Type , Launch Success Yearly Trend )</a:t>
            </a:r>
          </a:p>
          <a:p>
            <a:pPr>
              <a:lnSpc>
                <a:spcPct val="100000"/>
              </a:lnSpc>
              <a:spcBef>
                <a:spcPts val="1400"/>
              </a:spcBef>
            </a:pPr>
            <a:r>
              <a:rPr lang="en-US" sz="2200" u="sng" dirty="0">
                <a:solidFill>
                  <a:schemeClr val="accent1"/>
                </a:solidFill>
                <a:latin typeface="Abadi"/>
              </a:rPr>
              <a:t>Feature Engineering : </a:t>
            </a:r>
            <a:r>
              <a:rPr lang="en-US" sz="2000" dirty="0">
                <a:solidFill>
                  <a:schemeClr val="accent3">
                    <a:lumMod val="25000"/>
                  </a:schemeClr>
                </a:solidFill>
                <a:latin typeface="Abadi"/>
              </a:rPr>
              <a:t>Modify data to improve model performance : ( Create dummy variables for categorical columns , Cast numeric columns to float64)</a:t>
            </a:r>
          </a:p>
          <a:p>
            <a:pPr>
              <a:lnSpc>
                <a:spcPct val="100000"/>
              </a:lnSpc>
              <a:spcBef>
                <a:spcPts val="1400"/>
              </a:spcBef>
            </a:pPr>
            <a:r>
              <a:rPr lang="en-US" sz="2200" dirty="0">
                <a:solidFill>
                  <a:schemeClr val="accent3">
                    <a:lumMod val="25000"/>
                  </a:schemeClr>
                </a:solidFill>
                <a:latin typeface="Abadi"/>
              </a:rPr>
              <a:t>Flowchart: </a:t>
            </a:r>
            <a:r>
              <a:rPr lang="en-US" sz="2200" dirty="0">
                <a:solidFill>
                  <a:schemeClr val="accent1"/>
                </a:solidFill>
                <a:latin typeface="Abadi"/>
              </a:rPr>
              <a:t>Start - &gt; Load Data --&gt; EDA --&gt; Data Visualization --&gt; Feature Engineering -&gt; Export </a:t>
            </a:r>
          </a:p>
          <a:p>
            <a:pPr>
              <a:lnSpc>
                <a:spcPct val="100000"/>
              </a:lnSpc>
              <a:spcBef>
                <a:spcPts val="1400"/>
              </a:spcBef>
            </a:pPr>
            <a:endParaRPr lang="en-US" sz="2200" dirty="0">
              <a:solidFill>
                <a:schemeClr val="accent1"/>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000" dirty="0">
                <a:solidFill>
                  <a:schemeClr val="accent1"/>
                </a:solidFill>
                <a:latin typeface="Abadi" panose="020B0604020104020204" pitchFamily="34" charset="0"/>
              </a:rPr>
              <a:t>https://github.com/ChrisLoukas007/IBM-Data-Science-Assignments/blob/main/Applied%20Data%20Science%20Capstone/Space%20X%20-%20Data%20Visualization.ipynb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705313"/>
            <a:ext cx="12192000" cy="6152687"/>
          </a:xfrm>
          <a:prstGeom prst="rect">
            <a:avLst/>
          </a:prstGeom>
        </p:spPr>
        <p:txBody>
          <a:bodyPr lIns="91440" tIns="45720" rIns="91440" bIns="45720" anchor="t"/>
          <a:lstStyle/>
          <a:p>
            <a:pPr>
              <a:lnSpc>
                <a:spcPct val="100000"/>
              </a:lnSpc>
              <a:spcBef>
                <a:spcPts val="1400"/>
              </a:spcBef>
            </a:pPr>
            <a:r>
              <a:rPr lang="en-US" sz="2000" u="sng" dirty="0">
                <a:solidFill>
                  <a:schemeClr val="accent1"/>
                </a:solidFill>
                <a:latin typeface="Abadi"/>
              </a:rPr>
              <a:t>Connect to Database: </a:t>
            </a:r>
            <a:r>
              <a:rPr lang="en-US" sz="2000" dirty="0">
                <a:solidFill>
                  <a:schemeClr val="accent3">
                    <a:lumMod val="25000"/>
                  </a:schemeClr>
                </a:solidFill>
                <a:latin typeface="Abadi"/>
              </a:rPr>
              <a:t>Establish a connection with the SpaceX database.</a:t>
            </a:r>
          </a:p>
          <a:p>
            <a:pPr>
              <a:lnSpc>
                <a:spcPct val="100000"/>
              </a:lnSpc>
              <a:spcBef>
                <a:spcPts val="1400"/>
              </a:spcBef>
            </a:pPr>
            <a:r>
              <a:rPr lang="en-US" sz="2000" u="sng" dirty="0">
                <a:solidFill>
                  <a:schemeClr val="accent1"/>
                </a:solidFill>
                <a:latin typeface="Abadi"/>
              </a:rPr>
              <a:t>Unique Launch Sites: </a:t>
            </a:r>
            <a:r>
              <a:rPr lang="en-US" sz="2000" dirty="0">
                <a:solidFill>
                  <a:schemeClr val="accent3">
                    <a:lumMod val="25000"/>
                  </a:schemeClr>
                </a:solidFill>
                <a:latin typeface="Abadi"/>
              </a:rPr>
              <a:t>Retrieve unique launch sites.</a:t>
            </a:r>
          </a:p>
          <a:p>
            <a:pPr>
              <a:lnSpc>
                <a:spcPct val="100000"/>
              </a:lnSpc>
              <a:spcBef>
                <a:spcPts val="1400"/>
              </a:spcBef>
            </a:pPr>
            <a:r>
              <a:rPr lang="en-US" sz="2000" u="sng" dirty="0">
                <a:solidFill>
                  <a:schemeClr val="accent1"/>
                </a:solidFill>
                <a:latin typeface="Abadi"/>
              </a:rPr>
              <a:t>'CCA' Launch Sites: </a:t>
            </a:r>
            <a:r>
              <a:rPr lang="en-US" sz="2000" dirty="0">
                <a:solidFill>
                  <a:schemeClr val="accent3">
                    <a:lumMod val="25000"/>
                  </a:schemeClr>
                </a:solidFill>
                <a:latin typeface="Abadi"/>
              </a:rPr>
              <a:t>Find launch sites starting with 'CCA'.</a:t>
            </a:r>
          </a:p>
          <a:p>
            <a:pPr>
              <a:lnSpc>
                <a:spcPct val="100000"/>
              </a:lnSpc>
              <a:spcBef>
                <a:spcPts val="1400"/>
              </a:spcBef>
            </a:pPr>
            <a:r>
              <a:rPr lang="en-US" sz="2000" u="sng" dirty="0">
                <a:solidFill>
                  <a:schemeClr val="accent1"/>
                </a:solidFill>
                <a:latin typeface="Abadi"/>
              </a:rPr>
              <a:t>NASA (CRS) Payload: </a:t>
            </a:r>
            <a:r>
              <a:rPr lang="en-US" sz="2000" dirty="0">
                <a:solidFill>
                  <a:schemeClr val="accent3">
                    <a:lumMod val="25000"/>
                  </a:schemeClr>
                </a:solidFill>
                <a:latin typeface="Abadi"/>
              </a:rPr>
              <a:t>Calculate total payload mass for NASA (CRS) launches.</a:t>
            </a:r>
          </a:p>
          <a:p>
            <a:pPr>
              <a:lnSpc>
                <a:spcPct val="100000"/>
              </a:lnSpc>
              <a:spcBef>
                <a:spcPts val="1400"/>
              </a:spcBef>
            </a:pPr>
            <a:r>
              <a:rPr lang="en-US" sz="2000" u="sng" dirty="0">
                <a:solidFill>
                  <a:schemeClr val="accent1"/>
                </a:solidFill>
                <a:latin typeface="Abadi"/>
              </a:rPr>
              <a:t>F9 v1.1 Payload: </a:t>
            </a:r>
            <a:r>
              <a:rPr lang="en-US" sz="2000" dirty="0">
                <a:solidFill>
                  <a:schemeClr val="accent3">
                    <a:lumMod val="25000"/>
                  </a:schemeClr>
                </a:solidFill>
                <a:latin typeface="Abadi"/>
              </a:rPr>
              <a:t>Compute average payload mass for F9 v1.1 booster version.</a:t>
            </a:r>
          </a:p>
          <a:p>
            <a:pPr>
              <a:lnSpc>
                <a:spcPct val="100000"/>
              </a:lnSpc>
              <a:spcBef>
                <a:spcPts val="1400"/>
              </a:spcBef>
            </a:pPr>
            <a:r>
              <a:rPr lang="en-US" sz="2000" u="sng" dirty="0">
                <a:solidFill>
                  <a:schemeClr val="accent1"/>
                </a:solidFill>
                <a:latin typeface="Abadi"/>
              </a:rPr>
              <a:t>First Ground Pad Success: </a:t>
            </a:r>
            <a:r>
              <a:rPr lang="en-US" sz="2000" dirty="0">
                <a:solidFill>
                  <a:schemeClr val="accent3">
                    <a:lumMod val="25000"/>
                  </a:schemeClr>
                </a:solidFill>
                <a:latin typeface="Abadi"/>
              </a:rPr>
              <a:t>Identify date of first successful ground pad landing.</a:t>
            </a:r>
          </a:p>
          <a:p>
            <a:pPr>
              <a:lnSpc>
                <a:spcPct val="100000"/>
              </a:lnSpc>
              <a:spcBef>
                <a:spcPts val="1400"/>
              </a:spcBef>
            </a:pPr>
            <a:r>
              <a:rPr lang="en-US" sz="2000" u="sng" dirty="0">
                <a:solidFill>
                  <a:schemeClr val="accent1"/>
                </a:solidFill>
                <a:latin typeface="Abadi"/>
              </a:rPr>
              <a:t>Drone Ship Success Boosters</a:t>
            </a:r>
            <a:r>
              <a:rPr lang="en-US" sz="2000" dirty="0">
                <a:solidFill>
                  <a:schemeClr val="accent3">
                    <a:lumMod val="25000"/>
                  </a:schemeClr>
                </a:solidFill>
                <a:latin typeface="Abadi"/>
              </a:rPr>
              <a:t>: List boosters with successful drone ship landings and specific payload mass.</a:t>
            </a:r>
          </a:p>
          <a:p>
            <a:pPr>
              <a:lnSpc>
                <a:spcPct val="100000"/>
              </a:lnSpc>
              <a:spcBef>
                <a:spcPts val="1400"/>
              </a:spcBef>
            </a:pPr>
            <a:r>
              <a:rPr lang="en-US" sz="2000" u="sng" dirty="0">
                <a:solidFill>
                  <a:schemeClr val="accent1"/>
                </a:solidFill>
                <a:latin typeface="Abadi"/>
              </a:rPr>
              <a:t>Mission Outcomes: </a:t>
            </a:r>
            <a:r>
              <a:rPr lang="en-US" sz="2000" dirty="0">
                <a:solidFill>
                  <a:schemeClr val="accent3">
                    <a:lumMod val="25000"/>
                  </a:schemeClr>
                </a:solidFill>
                <a:latin typeface="Abadi"/>
              </a:rPr>
              <a:t>Count successful and failed mission outcomes.</a:t>
            </a:r>
          </a:p>
          <a:p>
            <a:pPr>
              <a:lnSpc>
                <a:spcPct val="100000"/>
              </a:lnSpc>
              <a:spcBef>
                <a:spcPts val="1400"/>
              </a:spcBef>
            </a:pPr>
            <a:r>
              <a:rPr lang="en-US" sz="2000" u="sng" dirty="0">
                <a:solidFill>
                  <a:schemeClr val="accent1"/>
                </a:solidFill>
                <a:latin typeface="Abadi"/>
              </a:rPr>
              <a:t>Max Payload Boosters: </a:t>
            </a:r>
            <a:r>
              <a:rPr lang="en-US" sz="2000" dirty="0">
                <a:solidFill>
                  <a:schemeClr val="accent3">
                    <a:lumMod val="25000"/>
                  </a:schemeClr>
                </a:solidFill>
                <a:latin typeface="Abadi"/>
              </a:rPr>
              <a:t>Identify booster versions that carried the maximum payload mass.</a:t>
            </a:r>
          </a:p>
          <a:p>
            <a:pPr>
              <a:lnSpc>
                <a:spcPct val="100000"/>
              </a:lnSpc>
              <a:spcBef>
                <a:spcPts val="1400"/>
              </a:spcBef>
            </a:pPr>
            <a:r>
              <a:rPr lang="en-US" sz="2000" u="sng" dirty="0">
                <a:solidFill>
                  <a:schemeClr val="accent1"/>
                </a:solidFill>
                <a:latin typeface="Abadi"/>
              </a:rPr>
              <a:t>2015 Records: </a:t>
            </a:r>
            <a:r>
              <a:rPr lang="en-US" sz="2000" dirty="0">
                <a:solidFill>
                  <a:schemeClr val="accent3">
                    <a:lumMod val="25000"/>
                  </a:schemeClr>
                </a:solidFill>
                <a:latin typeface="Abadi"/>
              </a:rPr>
              <a:t>Display specific records for the year 2015.</a:t>
            </a:r>
          </a:p>
          <a:p>
            <a:pPr>
              <a:lnSpc>
                <a:spcPct val="100000"/>
              </a:lnSpc>
              <a:spcBef>
                <a:spcPts val="1400"/>
              </a:spcBef>
            </a:pPr>
            <a:r>
              <a:rPr lang="en-US" sz="2000" u="sng" dirty="0">
                <a:solidFill>
                  <a:schemeClr val="accent1"/>
                </a:solidFill>
                <a:latin typeface="Abadi"/>
              </a:rPr>
              <a:t>Rank Landing Outcomes: </a:t>
            </a:r>
            <a:r>
              <a:rPr lang="en-US" sz="2000" dirty="0">
                <a:solidFill>
                  <a:schemeClr val="accent3">
                    <a:lumMod val="25000"/>
                  </a:schemeClr>
                </a:solidFill>
                <a:latin typeface="Abadi"/>
              </a:rPr>
              <a:t>Rank landing outcomes between specific dates.</a:t>
            </a:r>
          </a:p>
          <a:p>
            <a:pPr>
              <a:lnSpc>
                <a:spcPct val="100000"/>
              </a:lnSpc>
              <a:spcBef>
                <a:spcPts val="1400"/>
              </a:spcBef>
            </a:pPr>
            <a:r>
              <a:rPr lang="en-US" sz="2000" dirty="0">
                <a:solidFill>
                  <a:schemeClr val="accent3">
                    <a:lumMod val="25000"/>
                  </a:schemeClr>
                </a:solidFill>
                <a:latin typeface="Abadi" panose="020B0604020104020204" pitchFamily="34" charset="0"/>
              </a:rPr>
              <a:t>GitHub URL </a:t>
            </a:r>
            <a:r>
              <a:rPr lang="en-US" sz="1800" dirty="0">
                <a:solidFill>
                  <a:schemeClr val="accent1"/>
                </a:solidFill>
                <a:latin typeface="Abadi" panose="020B0604020104020204" pitchFamily="34" charset="0"/>
              </a:rPr>
              <a:t>: https://github.com/ChrisLoukas007/IBM-Data-Science-Assignments/blob/main/Applied%20Data%20Science%20Capstone/Space%20X%20-%20SQL.ipynb</a:t>
            </a:r>
          </a:p>
          <a:p>
            <a:endParaRPr lang="en-US" sz="1800" dirty="0">
              <a:solidFill>
                <a:schemeClr val="accent1"/>
              </a:solidFill>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4851" y="1409075"/>
            <a:ext cx="11767279" cy="5321509"/>
          </a:xfrm>
          <a:prstGeom prst="rect">
            <a:avLst/>
          </a:prstGeom>
        </p:spPr>
        <p:txBody>
          <a:bodyPr>
            <a:normAutofit lnSpcReduction="10000"/>
          </a:bodyPr>
          <a:lstStyle/>
          <a:p>
            <a:pPr>
              <a:lnSpc>
                <a:spcPct val="100000"/>
              </a:lnSpc>
              <a:spcBef>
                <a:spcPts val="1400"/>
              </a:spcBef>
            </a:pPr>
            <a:r>
              <a:rPr lang="en-US" sz="2200" u="sng" dirty="0">
                <a:solidFill>
                  <a:schemeClr val="accent1"/>
                </a:solidFill>
                <a:latin typeface="Abadi" panose="020B0604020104020204" pitchFamily="34" charset="0"/>
              </a:rPr>
              <a:t>Markers</a:t>
            </a:r>
            <a:r>
              <a:rPr lang="en-US" sz="2200" dirty="0">
                <a:solidFill>
                  <a:schemeClr val="accent3">
                    <a:lumMod val="25000"/>
                  </a:schemeClr>
                </a:solidFill>
                <a:latin typeface="Abadi" panose="020B0604020104020204" pitchFamily="34" charset="0"/>
              </a:rPr>
              <a:t>: These were used to mark all launch sites on the map. Each marker represents a launch site, providing a visual representation of where SpaceX has launch sites.</a:t>
            </a:r>
          </a:p>
          <a:p>
            <a:pPr>
              <a:lnSpc>
                <a:spcPct val="100000"/>
              </a:lnSpc>
              <a:spcBef>
                <a:spcPts val="1400"/>
              </a:spcBef>
            </a:pPr>
            <a:r>
              <a:rPr lang="en-US" sz="2200" u="sng" dirty="0">
                <a:solidFill>
                  <a:schemeClr val="accent1"/>
                </a:solidFill>
                <a:latin typeface="Abadi" panose="020B0604020104020204" pitchFamily="34" charset="0"/>
              </a:rPr>
              <a:t>Circles: </a:t>
            </a:r>
            <a:r>
              <a:rPr lang="en-US" sz="2200" dirty="0">
                <a:solidFill>
                  <a:schemeClr val="accent3">
                    <a:lumMod val="25000"/>
                  </a:schemeClr>
                </a:solidFill>
                <a:latin typeface="Abadi" panose="020B0604020104020204" pitchFamily="34" charset="0"/>
              </a:rPr>
              <a:t>Circles were used to mark the success or failure of launches for each site on the map. The color of the circle indicates whether the launch was a success (green) or a failure (red). This allows for a quick visual assessment of the success rate of launches from each site. </a:t>
            </a:r>
          </a:p>
          <a:p>
            <a:pPr>
              <a:lnSpc>
                <a:spcPct val="100000"/>
              </a:lnSpc>
              <a:spcBef>
                <a:spcPts val="1400"/>
              </a:spcBef>
            </a:pPr>
            <a:r>
              <a:rPr lang="en-US" sz="2200" u="sng" dirty="0">
                <a:solidFill>
                  <a:schemeClr val="accent1"/>
                </a:solidFill>
                <a:latin typeface="Abadi" panose="020B0604020104020204" pitchFamily="34" charset="0"/>
              </a:rPr>
              <a:t>Lines: </a:t>
            </a:r>
            <a:r>
              <a:rPr lang="en-US" sz="2200" dirty="0">
                <a:solidFill>
                  <a:schemeClr val="accent3">
                    <a:lumMod val="25000"/>
                  </a:schemeClr>
                </a:solidFill>
                <a:latin typeface="Abadi" panose="020B0604020104020204" pitchFamily="34" charset="0"/>
              </a:rPr>
              <a:t>Lines were used to calculate and display the distances between a launch site and its proximities. This helps to understand the geographical context of each launch site, such as its distance from coastline, cities, and other points of interest. </a:t>
            </a:r>
          </a:p>
          <a:p>
            <a:pPr>
              <a:lnSpc>
                <a:spcPct val="100000"/>
              </a:lnSpc>
              <a:spcBef>
                <a:spcPts val="1400"/>
              </a:spcBef>
            </a:pPr>
            <a:r>
              <a:rPr lang="en-US" sz="2200" dirty="0">
                <a:solidFill>
                  <a:schemeClr val="accent2"/>
                </a:solidFill>
                <a:latin typeface="Abadi" panose="020B0604020104020204" pitchFamily="34" charset="0"/>
              </a:rPr>
              <a:t>The reason </a:t>
            </a:r>
            <a:r>
              <a:rPr lang="en-US" sz="2200" dirty="0">
                <a:solidFill>
                  <a:schemeClr val="accent3">
                    <a:lumMod val="25000"/>
                  </a:schemeClr>
                </a:solidFill>
                <a:latin typeface="Abadi" panose="020B0604020104020204" pitchFamily="34" charset="0"/>
              </a:rPr>
              <a:t>for adding these objects was to provide a visual and interactive way to explore and understand the SpaceX launch data. By visualizing this data on a map, patterns and insights can be more easily discovered and understood</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000" dirty="0">
                <a:solidFill>
                  <a:schemeClr val="accent1"/>
                </a:solidFill>
                <a:latin typeface="Abadi" panose="020B0604020104020204" pitchFamily="34" charset="0"/>
              </a:rPr>
              <a:t>https://github.com/ChrisLoukas007/IBM-Data-Science-Assignments/blob/main/Applied%20Data%20Science%20Capstone/Visual%20Analytics%20with%20Folium%20.ipynb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79095"/>
            <a:ext cx="12192000" cy="5336498"/>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u="sng" dirty="0">
                <a:solidFill>
                  <a:schemeClr val="accent1"/>
                </a:solidFill>
                <a:latin typeface="Abadi" panose="020B0604020104020204" pitchFamily="34" charset="0"/>
              </a:rPr>
              <a:t>Bar Plots: </a:t>
            </a:r>
            <a:r>
              <a:rPr lang="en-US" sz="2200" dirty="0">
                <a:solidFill>
                  <a:schemeClr val="accent3">
                    <a:lumMod val="25000"/>
                  </a:schemeClr>
                </a:solidFill>
                <a:latin typeface="Abadi" panose="020B0604020104020204" pitchFamily="34" charset="0"/>
              </a:rPr>
              <a:t>These could have been used to represent categorical data. Bar plots provide a visual representation of data distribution across different categories.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1"/>
                </a:solidFill>
                <a:latin typeface="Abadi" panose="020B0604020104020204" pitchFamily="34" charset="0"/>
              </a:rPr>
              <a:t>Line Graphs: </a:t>
            </a:r>
            <a:r>
              <a:rPr lang="en-US" sz="2200" dirty="0">
                <a:solidFill>
                  <a:schemeClr val="accent3">
                    <a:lumMod val="25000"/>
                  </a:schemeClr>
                </a:solidFill>
                <a:latin typeface="Abadi" panose="020B0604020104020204" pitchFamily="34" charset="0"/>
              </a:rPr>
              <a:t>These could have been used to represent trends over time. Line graphs are excellent for showing changes in data over time, especially when there are many data points.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1"/>
                </a:solidFill>
                <a:latin typeface="Abadi" panose="020B0604020104020204" pitchFamily="34" charset="0"/>
              </a:rPr>
              <a:t>Scatter Plots: </a:t>
            </a:r>
            <a:r>
              <a:rPr lang="en-US" sz="2200" dirty="0">
                <a:solidFill>
                  <a:schemeClr val="accent3">
                    <a:lumMod val="25000"/>
                  </a:schemeClr>
                </a:solidFill>
                <a:latin typeface="Abadi" panose="020B0604020104020204" pitchFamily="34" charset="0"/>
              </a:rPr>
              <a:t>These could have been used to represent relationships between two numerical variables. Scatter plots are great for identifying correlations and patterns in the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1"/>
                </a:solidFill>
                <a:latin typeface="Abadi" panose="020B0604020104020204" pitchFamily="34" charset="0"/>
              </a:rPr>
              <a:t>Dropdowns, Sliders, and Buttons: </a:t>
            </a:r>
            <a:r>
              <a:rPr lang="en-US" sz="2200" dirty="0">
                <a:solidFill>
                  <a:schemeClr val="accent3">
                    <a:lumMod val="25000"/>
                  </a:schemeClr>
                </a:solidFill>
                <a:latin typeface="Abadi" panose="020B0604020104020204" pitchFamily="34" charset="0"/>
              </a:rPr>
              <a:t>These interactive elements could have been added to allow users to filter and manipulate the data displayed on the dashboard. This allows users to explore the data in a more detailed and personalized way.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2"/>
                </a:solidFill>
                <a:latin typeface="Abadi" panose="020B0604020104020204" pitchFamily="34" charset="0"/>
              </a:rPr>
              <a:t>The reason </a:t>
            </a:r>
            <a:r>
              <a:rPr lang="en-US" sz="2200" dirty="0">
                <a:solidFill>
                  <a:schemeClr val="accent3">
                    <a:lumMod val="25000"/>
                  </a:schemeClr>
                </a:solidFill>
                <a:latin typeface="Abadi" panose="020B0604020104020204" pitchFamily="34" charset="0"/>
              </a:rPr>
              <a:t>for adding these plots and interactions is to provide a comprehensive, interactive, and user-friendly way to explore and understand the data. By visualizing this data in a dashboard, users can discover patterns, trends, and insights more easily.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19134"/>
            <a:ext cx="12192000" cy="5426440"/>
          </a:xfrm>
          <a:prstGeom prst="rect">
            <a:avLst/>
          </a:prstGeom>
        </p:spPr>
        <p:txBody>
          <a:bodyPr>
            <a:normAutofit lnSpcReduction="10000"/>
          </a:bodyPr>
          <a:lstStyle/>
          <a:p>
            <a:pPr marL="457200" indent="-457200">
              <a:lnSpc>
                <a:spcPct val="100000"/>
              </a:lnSpc>
              <a:spcBef>
                <a:spcPts val="1400"/>
              </a:spcBef>
              <a:buFont typeface="+mj-lt"/>
              <a:buAutoNum type="arabicPeriod"/>
            </a:pPr>
            <a:r>
              <a:rPr lang="en-US" sz="2200" u="sng" dirty="0">
                <a:solidFill>
                  <a:schemeClr val="accent1"/>
                </a:solidFill>
                <a:latin typeface="Abadi" panose="020B0604020104020204" pitchFamily="34" charset="0"/>
              </a:rPr>
              <a:t>Data Preprocessing: </a:t>
            </a:r>
            <a:r>
              <a:rPr lang="en-US" sz="1700" dirty="0">
                <a:solidFill>
                  <a:schemeClr val="accent3">
                    <a:lumMod val="25000"/>
                  </a:schemeClr>
                </a:solidFill>
                <a:latin typeface="Abadi" panose="020B0604020104020204" pitchFamily="34" charset="0"/>
              </a:rPr>
              <a:t>This step involves cleaning the data, handling missing values, and converting categorical data into numerical data. This is crucial for preparing the data for the machine learning model.</a:t>
            </a:r>
          </a:p>
          <a:p>
            <a:pPr marL="457200" indent="-457200">
              <a:lnSpc>
                <a:spcPct val="100000"/>
              </a:lnSpc>
              <a:spcBef>
                <a:spcPts val="1400"/>
              </a:spcBef>
              <a:buFont typeface="+mj-lt"/>
              <a:buAutoNum type="arabicPeriod"/>
            </a:pPr>
            <a:r>
              <a:rPr lang="en-US" sz="2200" u="sng" dirty="0">
                <a:solidFill>
                  <a:schemeClr val="accent1"/>
                </a:solidFill>
                <a:latin typeface="Abadi" panose="020B0604020104020204" pitchFamily="34" charset="0"/>
              </a:rPr>
              <a:t>Feature Selection: </a:t>
            </a:r>
            <a:r>
              <a:rPr lang="en-US" sz="1700" dirty="0">
                <a:solidFill>
                  <a:schemeClr val="accent3">
                    <a:lumMod val="25000"/>
                  </a:schemeClr>
                </a:solidFill>
                <a:latin typeface="Abadi" panose="020B0604020104020204" pitchFamily="34" charset="0"/>
              </a:rPr>
              <a:t>This step involves selecting the most relevant features for the model. This can be done using various statistical methods and by understanding the domain knowledge</a:t>
            </a:r>
            <a:r>
              <a:rPr lang="en-US" sz="2200" dirty="0">
                <a:solidFill>
                  <a:schemeClr val="accent3">
                    <a:lumMod val="25000"/>
                  </a:schemeClr>
                </a:solidFill>
                <a:latin typeface="Abadi" panose="020B0604020104020204" pitchFamily="34" charset="0"/>
              </a:rPr>
              <a:t>.</a:t>
            </a:r>
          </a:p>
          <a:p>
            <a:pPr marL="457200" indent="-457200">
              <a:lnSpc>
                <a:spcPct val="100000"/>
              </a:lnSpc>
              <a:spcBef>
                <a:spcPts val="1400"/>
              </a:spcBef>
              <a:buFont typeface="+mj-lt"/>
              <a:buAutoNum type="arabicPeriod"/>
            </a:pPr>
            <a:r>
              <a:rPr lang="en-US" sz="2200" u="sng" dirty="0">
                <a:solidFill>
                  <a:schemeClr val="accent1"/>
                </a:solidFill>
                <a:latin typeface="Abadi" panose="020B0604020104020204" pitchFamily="34" charset="0"/>
              </a:rPr>
              <a:t>Model Building: </a:t>
            </a:r>
            <a:r>
              <a:rPr lang="en-US" sz="1700" dirty="0">
                <a:solidFill>
                  <a:schemeClr val="accent3">
                    <a:lumMod val="25000"/>
                  </a:schemeClr>
                </a:solidFill>
                <a:latin typeface="Abadi" panose="020B0604020104020204" pitchFamily="34" charset="0"/>
              </a:rPr>
              <a:t>Several classification models could have been built using different algorithms such as Logistic Regression, Decision Trees, Random Forest, etc.</a:t>
            </a:r>
          </a:p>
          <a:p>
            <a:pPr marL="457200" indent="-457200">
              <a:lnSpc>
                <a:spcPct val="100000"/>
              </a:lnSpc>
              <a:spcBef>
                <a:spcPts val="1400"/>
              </a:spcBef>
              <a:buFont typeface="+mj-lt"/>
              <a:buAutoNum type="arabicPeriod"/>
            </a:pPr>
            <a:r>
              <a:rPr lang="en-US" sz="2200" u="sng" dirty="0">
                <a:solidFill>
                  <a:schemeClr val="accent1"/>
                </a:solidFill>
                <a:latin typeface="Abadi" panose="020B0604020104020204" pitchFamily="34" charset="0"/>
              </a:rPr>
              <a:t>Model Evaluation: </a:t>
            </a:r>
            <a:r>
              <a:rPr lang="en-US" sz="1700" dirty="0">
                <a:solidFill>
                  <a:schemeClr val="accent3">
                    <a:lumMod val="25000"/>
                  </a:schemeClr>
                </a:solidFill>
                <a:latin typeface="Abadi" panose="020B0604020104020204" pitchFamily="34" charset="0"/>
              </a:rPr>
              <a:t>Each model could have been evaluated using appropriate metrics such as accuracy, precision, recall, F1 score, etc. This helps in understanding how well each model is performing.</a:t>
            </a:r>
          </a:p>
          <a:p>
            <a:pPr marL="457200" indent="-457200">
              <a:lnSpc>
                <a:spcPct val="100000"/>
              </a:lnSpc>
              <a:spcBef>
                <a:spcPts val="1400"/>
              </a:spcBef>
              <a:buFont typeface="+mj-lt"/>
              <a:buAutoNum type="arabicPeriod"/>
            </a:pPr>
            <a:r>
              <a:rPr lang="en-US" sz="2200" u="sng" dirty="0">
                <a:solidFill>
                  <a:schemeClr val="accent1"/>
                </a:solidFill>
                <a:latin typeface="Abadi" panose="020B0604020104020204" pitchFamily="34" charset="0"/>
              </a:rPr>
              <a:t>Model Improvement: </a:t>
            </a:r>
            <a:r>
              <a:rPr lang="en-US" sz="1700" dirty="0">
                <a:solidFill>
                  <a:schemeClr val="accent3">
                    <a:lumMod val="25000"/>
                  </a:schemeClr>
                </a:solidFill>
                <a:latin typeface="Abadi" panose="020B0604020104020204" pitchFamily="34" charset="0"/>
              </a:rPr>
              <a:t>Based on the evaluation, the models could have been improved by tuning the hyperparameters, using different feature selection methods, or even trying different algorithms.</a:t>
            </a:r>
          </a:p>
          <a:p>
            <a:pPr marL="457200" indent="-457200">
              <a:lnSpc>
                <a:spcPct val="100000"/>
              </a:lnSpc>
              <a:spcBef>
                <a:spcPts val="1400"/>
              </a:spcBef>
              <a:buFont typeface="+mj-lt"/>
              <a:buAutoNum type="arabicPeriod"/>
            </a:pPr>
            <a:r>
              <a:rPr lang="en-US" sz="2200" u="sng" dirty="0">
                <a:solidFill>
                  <a:schemeClr val="accent1"/>
                </a:solidFill>
                <a:latin typeface="Abadi" panose="020B0604020104020204" pitchFamily="34" charset="0"/>
              </a:rPr>
              <a:t>Model Selection: </a:t>
            </a:r>
            <a:r>
              <a:rPr lang="en-US" sz="1700" dirty="0">
                <a:solidFill>
                  <a:schemeClr val="accent3">
                    <a:lumMod val="25000"/>
                  </a:schemeClr>
                </a:solidFill>
                <a:latin typeface="Abadi" panose="020B0604020104020204" pitchFamily="34" charset="0"/>
              </a:rPr>
              <a:t>The model that performed the best on the evaluation metrics could have been selected as the final model.</a:t>
            </a:r>
            <a:endParaRPr lang="el-GR" sz="17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900" dirty="0">
                <a:solidFill>
                  <a:schemeClr val="accent1"/>
                </a:solidFill>
                <a:latin typeface="Abadi" panose="020B0604020104020204" pitchFamily="34" charset="0"/>
              </a:rPr>
              <a:t>https://github.com/ChrisLoukas007/IBM-Data-Science-Assignments/blob/main/Applied%20Data%20Science%20Capstone/SpaceX%20-%20ML%20Prediction.jupyterlite.ipynb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9902" y="1439056"/>
            <a:ext cx="12042098" cy="5418944"/>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1"/>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The resulting scatter plot would allow you to visually explore the relationship between payload mass and launch site, and how these relate to the class value. For example, you might be able to see if certain launch sites tend to have higher payload masses, or if the class value tends to be different for different payload masses or launch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graph of flight number&#10;&#10;Description automatically generated">
            <a:extLst>
              <a:ext uri="{FF2B5EF4-FFF2-40B4-BE49-F238E27FC236}">
                <a16:creationId xmlns:a16="http://schemas.microsoft.com/office/drawing/2014/main" id="{3D117344-3D10-41B8-94BE-800FB588D782}"/>
              </a:ext>
            </a:extLst>
          </p:cNvPr>
          <p:cNvPicPr>
            <a:picLocks noChangeAspect="1"/>
          </p:cNvPicPr>
          <p:nvPr/>
        </p:nvPicPr>
        <p:blipFill>
          <a:blip r:embed="rId3"/>
          <a:stretch>
            <a:fillRect/>
          </a:stretch>
        </p:blipFill>
        <p:spPr>
          <a:xfrm>
            <a:off x="4024164" y="2022548"/>
            <a:ext cx="4143672" cy="281290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2880" y="1348740"/>
            <a:ext cx="11772900" cy="550926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1"/>
                </a:solidFill>
                <a:latin typeface="Abadi" panose="020B0604020104020204" pitchFamily="34" charset="0"/>
              </a:rPr>
              <a:t>Explanation: </a:t>
            </a:r>
            <a:r>
              <a:rPr lang="en-US" sz="1800" dirty="0">
                <a:solidFill>
                  <a:schemeClr val="accent3">
                    <a:lumMod val="25000"/>
                  </a:schemeClr>
                </a:solidFill>
                <a:latin typeface="Abadi" panose="020B0604020104020204" pitchFamily="34" charset="0"/>
              </a:rPr>
              <a:t>The resulting scatter plot would allow you to visually explore the relationship between payload mass and launch site, and how these relate to the class value. For example, you might be able to see if certain launch sites tend to have higher payload masses, or if the class value tends to be different for different payload masses or launch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a number of numbers and points&#10;&#10;Description automatically generated with medium confidence">
            <a:extLst>
              <a:ext uri="{FF2B5EF4-FFF2-40B4-BE49-F238E27FC236}">
                <a16:creationId xmlns:a16="http://schemas.microsoft.com/office/drawing/2014/main" id="{CB0DB8EC-E5DA-491A-A327-D65E467FB2BE}"/>
              </a:ext>
            </a:extLst>
          </p:cNvPr>
          <p:cNvPicPr>
            <a:picLocks noChangeAspect="1"/>
          </p:cNvPicPr>
          <p:nvPr/>
        </p:nvPicPr>
        <p:blipFill>
          <a:blip r:embed="rId3"/>
          <a:stretch>
            <a:fillRect/>
          </a:stretch>
        </p:blipFill>
        <p:spPr>
          <a:xfrm>
            <a:off x="4005069" y="1847084"/>
            <a:ext cx="4181862" cy="279208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9882" y="1319134"/>
            <a:ext cx="11827239" cy="529152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u="sng" dirty="0">
                <a:solidFill>
                  <a:schemeClr val="accent1"/>
                </a:solidFill>
                <a:latin typeface="Abadi" panose="020B0604020104020204" pitchFamily="34" charset="0"/>
              </a:rPr>
              <a:t>Explanation</a:t>
            </a:r>
            <a:r>
              <a:rPr lang="en-US" sz="20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The resulting bar chart would allow you to visually explore the relationship between the orbit type and the average class value. For example, you might be able to see if certain orbits tend to have higher or lower average class values</a:t>
            </a:r>
            <a:r>
              <a:rPr lang="en-US" sz="20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a:extLst>
              <a:ext uri="{FF2B5EF4-FFF2-40B4-BE49-F238E27FC236}">
                <a16:creationId xmlns:a16="http://schemas.microsoft.com/office/drawing/2014/main" id="{B79C499B-5B4F-42DE-800D-CA2DC0A3945A}"/>
              </a:ext>
            </a:extLst>
          </p:cNvPr>
          <p:cNvPicPr>
            <a:picLocks noChangeAspect="1"/>
          </p:cNvPicPr>
          <p:nvPr/>
        </p:nvPicPr>
        <p:blipFill>
          <a:blip r:embed="rId3"/>
          <a:stretch>
            <a:fillRect/>
          </a:stretch>
        </p:blipFill>
        <p:spPr>
          <a:xfrm>
            <a:off x="3940847" y="1810507"/>
            <a:ext cx="4305308" cy="282348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9921" y="1424065"/>
            <a:ext cx="11872210" cy="523156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1"/>
                </a:solidFill>
                <a:latin typeface="Abadi" panose="020B0604020104020204" pitchFamily="34" charset="0"/>
              </a:rPr>
              <a:t>Explanation : </a:t>
            </a:r>
            <a:r>
              <a:rPr lang="en-US" sz="1800" dirty="0">
                <a:latin typeface="Abadi" panose="020B0604020104020204" pitchFamily="34" charset="0"/>
              </a:rPr>
              <a:t>The resulting scatter plot would allow you to visually explore the relationship between flight number and orbit, and how these relate to the class value. For example, you might be able to see if certain orbits are more common for certain flight numbers, or if the class value tends to be different for different flight numbers or orbits.</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numbers and dots&#10;&#10;Description automatically generated">
            <a:extLst>
              <a:ext uri="{FF2B5EF4-FFF2-40B4-BE49-F238E27FC236}">
                <a16:creationId xmlns:a16="http://schemas.microsoft.com/office/drawing/2014/main" id="{B4065B2E-470A-4478-85C1-D60614C35EC1}"/>
              </a:ext>
            </a:extLst>
          </p:cNvPr>
          <p:cNvPicPr>
            <a:picLocks noChangeAspect="1"/>
          </p:cNvPicPr>
          <p:nvPr/>
        </p:nvPicPr>
        <p:blipFill>
          <a:blip r:embed="rId3"/>
          <a:stretch>
            <a:fillRect/>
          </a:stretch>
        </p:blipFill>
        <p:spPr>
          <a:xfrm>
            <a:off x="4119369" y="1424065"/>
            <a:ext cx="3953262" cy="294841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4892" y="1364105"/>
            <a:ext cx="11872210" cy="529152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u="sng" dirty="0">
                <a:solidFill>
                  <a:schemeClr val="accent1"/>
                </a:solidFill>
                <a:latin typeface="Abadi" panose="020B0604020104020204" pitchFamily="34" charset="0"/>
              </a:rPr>
              <a:t>Explanation : </a:t>
            </a:r>
            <a:r>
              <a:rPr lang="en-US" sz="1800" dirty="0">
                <a:latin typeface="Abadi" panose="020B0604020104020204" pitchFamily="34" charset="0"/>
              </a:rPr>
              <a:t>The resulting scatter plot would allow you to visually explore the relationship between payload mass and orbit, and how these relate to the class value. For example, you might be able to see if certain orbits are more common for certain payload masses, or if the class value tends to be different for different payload masses or orbits.</a:t>
            </a:r>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orange and blue dots&#10;&#10;Description automatically generated">
            <a:extLst>
              <a:ext uri="{FF2B5EF4-FFF2-40B4-BE49-F238E27FC236}">
                <a16:creationId xmlns:a16="http://schemas.microsoft.com/office/drawing/2014/main" id="{5CCB69E1-D736-405F-B358-F96489A2FB11}"/>
              </a:ext>
            </a:extLst>
          </p:cNvPr>
          <p:cNvPicPr>
            <a:picLocks noChangeAspect="1"/>
          </p:cNvPicPr>
          <p:nvPr/>
        </p:nvPicPr>
        <p:blipFill>
          <a:blip r:embed="rId3"/>
          <a:stretch>
            <a:fillRect/>
          </a:stretch>
        </p:blipFill>
        <p:spPr>
          <a:xfrm>
            <a:off x="3311647" y="1389884"/>
            <a:ext cx="3294894" cy="24130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9902" y="1424066"/>
            <a:ext cx="11932170" cy="489528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3200" u="sng" dirty="0">
                <a:solidFill>
                  <a:schemeClr val="accent1"/>
                </a:solidFill>
                <a:latin typeface="Abadi" panose="020B0604020104020204" pitchFamily="34" charset="0"/>
              </a:rPr>
              <a:t>Explanation : </a:t>
            </a:r>
            <a:r>
              <a:rPr lang="en-US" sz="2400" dirty="0">
                <a:latin typeface="Abadi" panose="020B0604020104020204" pitchFamily="34" charset="0"/>
              </a:rPr>
              <a:t>The resulting line plot would allow you to visually explore the relationship between year and payload mass, and how these relate to the launch site. For example, you might be able to see if certain launch sites tend to have higher payload masses in certain years, or if the payload mass tends to increase or decrease over the years for each launch site.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different colored lines and numbers&#10;&#10;Description automatically generated">
            <a:extLst>
              <a:ext uri="{FF2B5EF4-FFF2-40B4-BE49-F238E27FC236}">
                <a16:creationId xmlns:a16="http://schemas.microsoft.com/office/drawing/2014/main" id="{6F9FE81B-B66A-4A4E-B48A-F36CEFA58513}"/>
              </a:ext>
            </a:extLst>
          </p:cNvPr>
          <p:cNvPicPr>
            <a:picLocks noChangeAspect="1"/>
          </p:cNvPicPr>
          <p:nvPr/>
        </p:nvPicPr>
        <p:blipFill>
          <a:blip r:embed="rId3"/>
          <a:stretch>
            <a:fillRect/>
          </a:stretch>
        </p:blipFill>
        <p:spPr>
          <a:xfrm>
            <a:off x="4370829" y="1424066"/>
            <a:ext cx="3450342" cy="255771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 CCAFS SLC-40 , KSC KL-39A , VAFB SLC-4E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4341" y="1825624"/>
            <a:ext cx="6492240" cy="48266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DB3ABFA-20AE-439C-B019-23869F6899F1}"/>
              </a:ext>
            </a:extLst>
          </p:cNvPr>
          <p:cNvPicPr>
            <a:picLocks noChangeAspect="1"/>
          </p:cNvPicPr>
          <p:nvPr/>
        </p:nvPicPr>
        <p:blipFill>
          <a:blip r:embed="rId3"/>
          <a:stretch>
            <a:fillRect/>
          </a:stretch>
        </p:blipFill>
        <p:spPr>
          <a:xfrm>
            <a:off x="993642" y="2860810"/>
            <a:ext cx="4967173" cy="33655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u="sng" dirty="0">
                <a:solidFill>
                  <a:schemeClr val="accent1"/>
                </a:solidFill>
                <a:latin typeface="Abadi" panose="020B0604020104020204" pitchFamily="34" charset="0"/>
              </a:rPr>
              <a:t>Query</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COUNT(*) FROM SPACEXTBL WHERE "Customer" LIKE 'NASA (CRS)%’</a:t>
            </a:r>
            <a:endParaRPr lang="el-G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FF0000"/>
                </a:solidFill>
                <a:latin typeface="Abadi" panose="020B0604020104020204" pitchFamily="34" charset="0"/>
              </a:rPr>
              <a:t>The result is </a:t>
            </a:r>
            <a:r>
              <a:rPr lang="en-US" sz="2200" dirty="0">
                <a:solidFill>
                  <a:schemeClr val="accent3">
                    <a:lumMod val="25000"/>
                  </a:schemeClr>
                </a:solidFill>
                <a:latin typeface="Abadi" panose="020B0604020104020204" pitchFamily="34" charset="0"/>
              </a:rPr>
              <a:t>: 21</a:t>
            </a:r>
            <a:endParaRPr lang="el-GR" sz="22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1"/>
                </a:solidFill>
                <a:latin typeface="Abadi" panose="020B0604020104020204" pitchFamily="34" charset="0"/>
              </a:rPr>
              <a:t>Explanation</a:t>
            </a:r>
            <a:r>
              <a:rPr lang="en-US" sz="1400" dirty="0">
                <a:solidFill>
                  <a:schemeClr val="accent3">
                    <a:lumMod val="25000"/>
                  </a:schemeClr>
                </a:solidFill>
                <a:latin typeface="Abadi" panose="020B0604020104020204" pitchFamily="34" charset="0"/>
              </a:rPr>
              <a:t> : </a:t>
            </a:r>
            <a:r>
              <a:rPr lang="en-US" sz="1600" dirty="0">
                <a:solidFill>
                  <a:schemeClr val="accent3">
                    <a:lumMod val="25000"/>
                  </a:schemeClr>
                </a:solidFill>
                <a:latin typeface="Abadi" panose="020B0604020104020204" pitchFamily="34" charset="0"/>
              </a:rPr>
              <a:t>This query will return the total payload mass for all rows where the "Customer" column contains 'NASA (CRS)'. Please replace </a:t>
            </a:r>
            <a:r>
              <a:rPr lang="en-US" sz="1600" dirty="0" err="1">
                <a:solidFill>
                  <a:schemeClr val="accent3">
                    <a:lumMod val="25000"/>
                  </a:schemeClr>
                </a:solidFill>
                <a:latin typeface="Abadi" panose="020B0604020104020204" pitchFamily="34" charset="0"/>
              </a:rPr>
              <a:t>PayloadMass</a:t>
            </a:r>
            <a:r>
              <a:rPr lang="en-US" sz="1600" dirty="0">
                <a:solidFill>
                  <a:schemeClr val="accent3">
                    <a:lumMod val="25000"/>
                  </a:schemeClr>
                </a:solidFill>
                <a:latin typeface="Abadi" panose="020B0604020104020204" pitchFamily="34" charset="0"/>
              </a:rPr>
              <a:t> with the actual column name in your table that represents payload mass. The SUM function is used to calculate the total of the </a:t>
            </a:r>
            <a:r>
              <a:rPr lang="en-US" sz="1600" dirty="0" err="1">
                <a:solidFill>
                  <a:schemeClr val="accent3">
                    <a:lumMod val="25000"/>
                  </a:schemeClr>
                </a:solidFill>
                <a:latin typeface="Abadi" panose="020B0604020104020204" pitchFamily="34" charset="0"/>
              </a:rPr>
              <a:t>PayloadMass</a:t>
            </a:r>
            <a:r>
              <a:rPr lang="en-US" sz="1600" dirty="0">
                <a:solidFill>
                  <a:schemeClr val="accent3">
                    <a:lumMod val="25000"/>
                  </a:schemeClr>
                </a:solidFill>
                <a:latin typeface="Abadi" panose="020B0604020104020204" pitchFamily="34" charset="0"/>
              </a:rPr>
              <a:t> column for the selected rows. The LIKE keyword in the WHERE clause is used to select rows where the "Customer" column contains 'NASA (CRS)'.</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4420" y="1424067"/>
            <a:ext cx="10401191" cy="51416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AVG("PAYLOAD_MASS__KG_") FROM SPACEXTBL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a:t>
            </a:r>
          </a:p>
          <a:p>
            <a:pPr>
              <a:lnSpc>
                <a:spcPct val="100000"/>
              </a:lnSpc>
              <a:spcBef>
                <a:spcPts val="1400"/>
              </a:spcBef>
            </a:pPr>
            <a:r>
              <a:rPr lang="en-US" sz="2000" dirty="0">
                <a:solidFill>
                  <a:srgbClr val="FF0000"/>
                </a:solidFill>
                <a:latin typeface="Abadi" panose="020B0604020104020204" pitchFamily="34" charset="0"/>
              </a:rPr>
              <a:t>The result is </a:t>
            </a:r>
            <a:r>
              <a:rPr lang="en-US" sz="36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2534.6666666666665</a:t>
            </a:r>
            <a:endParaRPr lang="el-GR" sz="2000" dirty="0">
              <a:solidFill>
                <a:schemeClr val="accent3">
                  <a:lumMod val="25000"/>
                </a:schemeClr>
              </a:solidFill>
              <a:latin typeface="Abadi" panose="020B0604020104020204" pitchFamily="34" charset="0"/>
            </a:endParaRPr>
          </a:p>
          <a:p>
            <a:pPr>
              <a:lnSpc>
                <a:spcPct val="100000"/>
              </a:lnSpc>
              <a:spcBef>
                <a:spcPts val="1400"/>
              </a:spcBef>
            </a:pPr>
            <a:r>
              <a:rPr lang="en-US" sz="2400" u="sng" dirty="0">
                <a:solidFill>
                  <a:schemeClr val="accent1"/>
                </a:solidFill>
                <a:latin typeface="Abadi" panose="020B0604020104020204" pitchFamily="34" charset="0"/>
              </a:rPr>
              <a:t>Explanation</a:t>
            </a:r>
            <a:r>
              <a:rPr lang="en-US" sz="1800" dirty="0">
                <a:solidFill>
                  <a:schemeClr val="accent3">
                    <a:lumMod val="25000"/>
                  </a:schemeClr>
                </a:solidFill>
                <a:latin typeface="Abadi" panose="020B0604020104020204" pitchFamily="34" charset="0"/>
              </a:rPr>
              <a:t> : This SQL query calculates the average payload mass for the SpaceX missions where the booster version is like 'F9 v1.1'.</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MIN("Date")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a:t>
            </a:r>
          </a:p>
          <a:p>
            <a:pPr>
              <a:lnSpc>
                <a:spcPct val="100000"/>
              </a:lnSpc>
              <a:spcBef>
                <a:spcPts val="1400"/>
              </a:spcBef>
            </a:pPr>
            <a:r>
              <a:rPr lang="en-US" sz="2200" dirty="0">
                <a:solidFill>
                  <a:srgbClr val="FF0000"/>
                </a:solidFill>
                <a:latin typeface="Abadi" panose="020B0604020104020204" pitchFamily="34" charset="0"/>
              </a:rPr>
              <a:t>The result is </a:t>
            </a:r>
            <a:r>
              <a:rPr lang="en-US" sz="2200" dirty="0">
                <a:solidFill>
                  <a:schemeClr val="accent3">
                    <a:lumMod val="25000"/>
                  </a:schemeClr>
                </a:solidFill>
                <a:latin typeface="Abadi" panose="020B0604020104020204" pitchFamily="34" charset="0"/>
              </a:rPr>
              <a:t>: 2018-07-22</a:t>
            </a:r>
          </a:p>
          <a:p>
            <a:pPr>
              <a:lnSpc>
                <a:spcPct val="100000"/>
              </a:lnSpc>
              <a:spcBef>
                <a:spcPts val="1400"/>
              </a:spcBef>
            </a:pPr>
            <a:r>
              <a:rPr lang="en-US" sz="2200" dirty="0">
                <a:solidFill>
                  <a:schemeClr val="accent1"/>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 This SQL query finds the earliest date of a successful landing in the SpaceX missions.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(drone ship)' AND "PAYLOAD_MASS__KG_" &gt; 4000 AND "PAYLOAD_MASS__KG_" &lt;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0B28709-AB6A-4F1C-964B-782E5808E25A}"/>
              </a:ext>
            </a:extLst>
          </p:cNvPr>
          <p:cNvPicPr>
            <a:picLocks noChangeAspect="1"/>
          </p:cNvPicPr>
          <p:nvPr/>
        </p:nvPicPr>
        <p:blipFill>
          <a:blip r:embed="rId3"/>
          <a:stretch>
            <a:fillRect/>
          </a:stretch>
        </p:blipFill>
        <p:spPr>
          <a:xfrm>
            <a:off x="722686" y="3044909"/>
            <a:ext cx="10562925" cy="191276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6"/>
                </a:solidFill>
                <a:latin typeface="Abadi" panose="020B0604020104020204" pitchFamily="34" charset="0"/>
              </a:rPr>
              <a:t>Total number of successful mission outcomes : </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COUNT(*) FROM SPACEXTBL WHERE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 'Success’</a:t>
            </a:r>
          </a:p>
          <a:p>
            <a:pPr>
              <a:lnSpc>
                <a:spcPct val="100000"/>
              </a:lnSpc>
              <a:spcBef>
                <a:spcPts val="1400"/>
              </a:spcBef>
            </a:pPr>
            <a:r>
              <a:rPr lang="en-US" sz="2200" dirty="0">
                <a:solidFill>
                  <a:schemeClr val="accent3">
                    <a:lumMod val="25000"/>
                  </a:schemeClr>
                </a:solidFill>
                <a:latin typeface="Abadi" panose="020B0604020104020204" pitchFamily="34" charset="0"/>
              </a:rPr>
              <a:t>Result : 98</a:t>
            </a:r>
          </a:p>
          <a:p>
            <a:pPr>
              <a:lnSpc>
                <a:spcPct val="100000"/>
              </a:lnSpc>
              <a:spcBef>
                <a:spcPts val="1400"/>
              </a:spcBef>
            </a:pPr>
            <a:r>
              <a:rPr lang="en-US" sz="2200" dirty="0">
                <a:solidFill>
                  <a:srgbClr val="C00000"/>
                </a:solidFill>
                <a:latin typeface="Abadi" panose="020B0604020104020204" pitchFamily="34" charset="0"/>
              </a:rPr>
              <a:t>Total number failure mission outcomes : </a:t>
            </a:r>
            <a:r>
              <a:rPr lang="en-US" sz="2200" dirty="0">
                <a:latin typeface="Abadi" panose="020B0604020104020204" pitchFamily="34" charset="0"/>
              </a:rPr>
              <a:t>%</a:t>
            </a:r>
            <a:r>
              <a:rPr lang="en-US" sz="2200" dirty="0" err="1">
                <a:latin typeface="Abadi" panose="020B0604020104020204" pitchFamily="34" charset="0"/>
              </a:rPr>
              <a:t>sql</a:t>
            </a:r>
            <a:r>
              <a:rPr lang="en-US" sz="2200" dirty="0">
                <a:latin typeface="Abadi" panose="020B0604020104020204" pitchFamily="34" charset="0"/>
              </a:rPr>
              <a:t> SELECT COUNT(*) FROM SPACEXTBL WHERE "</a:t>
            </a:r>
            <a:r>
              <a:rPr lang="en-US" sz="2200" dirty="0" err="1">
                <a:latin typeface="Abadi" panose="020B0604020104020204" pitchFamily="34" charset="0"/>
              </a:rPr>
              <a:t>Mission_Outcome</a:t>
            </a:r>
            <a:r>
              <a:rPr lang="en-US" sz="2200" dirty="0">
                <a:latin typeface="Abadi" panose="020B0604020104020204" pitchFamily="34" charset="0"/>
              </a:rPr>
              <a:t>" = 'Failure’</a:t>
            </a:r>
          </a:p>
          <a:p>
            <a:pPr>
              <a:lnSpc>
                <a:spcPct val="100000"/>
              </a:lnSpc>
              <a:spcBef>
                <a:spcPts val="1400"/>
              </a:spcBef>
            </a:pPr>
            <a:r>
              <a:rPr lang="en-US" sz="2200" dirty="0">
                <a:latin typeface="Abadi" panose="020B0604020104020204" pitchFamily="34" charset="0"/>
              </a:rPr>
              <a:t>Result : 0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0040" y="1825624"/>
            <a:ext cx="11871960" cy="47809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a:t>
            </a:r>
            <a:r>
              <a:rPr lang="en-US" sz="2200" dirty="0" err="1">
                <a:solidFill>
                  <a:schemeClr val="accent3">
                    <a:lumMod val="25000"/>
                  </a:schemeClr>
                </a:solidFill>
                <a:latin typeface="Abadi" panose="020B0604020104020204" pitchFamily="34" charset="0"/>
              </a:rPr>
              <a:t>Payload_Mass</a:t>
            </a:r>
            <a:r>
              <a:rPr lang="en-US" sz="2200" dirty="0">
                <a:solidFill>
                  <a:schemeClr val="accent3">
                    <a:lumMod val="25000"/>
                  </a:schemeClr>
                </a:solidFill>
                <a:latin typeface="Abadi" panose="020B0604020104020204" pitchFamily="34" charset="0"/>
              </a:rPr>
              <a:t>" = (SELECT MAX("</a:t>
            </a:r>
            <a:r>
              <a:rPr lang="en-US" sz="2200" dirty="0" err="1">
                <a:solidFill>
                  <a:schemeClr val="accent3">
                    <a:lumMod val="25000"/>
                  </a:schemeClr>
                </a:solidFill>
                <a:latin typeface="Abadi" panose="020B0604020104020204" pitchFamily="34" charset="0"/>
              </a:rPr>
              <a:t>Payload_Mass</a:t>
            </a:r>
            <a:r>
              <a:rPr lang="en-US" sz="2200" dirty="0">
                <a:solidFill>
                  <a:schemeClr val="accent3">
                    <a:lumMod val="25000"/>
                  </a:schemeClr>
                </a:solidFill>
                <a:latin typeface="Abadi" panose="020B0604020104020204" pitchFamily="34" charset="0"/>
              </a:rPr>
              <a:t>") FROM SPACEXTBL)</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0175A33-5871-4939-872C-FC4A439B0338}"/>
              </a:ext>
            </a:extLst>
          </p:cNvPr>
          <p:cNvPicPr>
            <a:picLocks noChangeAspect="1"/>
          </p:cNvPicPr>
          <p:nvPr/>
        </p:nvPicPr>
        <p:blipFill>
          <a:blip r:embed="rId3"/>
          <a:stretch>
            <a:fillRect/>
          </a:stretch>
        </p:blipFill>
        <p:spPr>
          <a:xfrm>
            <a:off x="5423785" y="2818924"/>
            <a:ext cx="1192811" cy="34858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6,2) as month,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'Failure (drone ship)%' AND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("Date",0,5)='2015'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FC7775E-410C-483A-B305-1A84522CA450}"/>
              </a:ext>
            </a:extLst>
          </p:cNvPr>
          <p:cNvPicPr>
            <a:picLocks noChangeAspect="1"/>
          </p:cNvPicPr>
          <p:nvPr/>
        </p:nvPicPr>
        <p:blipFill>
          <a:blip r:embed="rId3"/>
          <a:stretch>
            <a:fillRect/>
          </a:stretch>
        </p:blipFill>
        <p:spPr>
          <a:xfrm>
            <a:off x="1024171" y="3429000"/>
            <a:ext cx="4477375" cy="155279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 as count FROM SPACEXTBL WHERE "Date" BETWEEN '2010-06-04' AND '2017-03-20' GROUP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ORDER BY count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4158D76-1CF0-431B-8E5C-436E516D1815}"/>
              </a:ext>
            </a:extLst>
          </p:cNvPr>
          <p:cNvPicPr>
            <a:picLocks noChangeAspect="1"/>
          </p:cNvPicPr>
          <p:nvPr/>
        </p:nvPicPr>
        <p:blipFill>
          <a:blip r:embed="rId3"/>
          <a:stretch>
            <a:fillRect/>
          </a:stretch>
        </p:blipFill>
        <p:spPr>
          <a:xfrm>
            <a:off x="4447249" y="3100990"/>
            <a:ext cx="2391109" cy="292458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BBA104F-1BAA-4DCC-812F-D849B4CC53AC}"/>
              </a:ext>
            </a:extLst>
          </p:cNvPr>
          <p:cNvPicPr>
            <a:picLocks noChangeAspect="1"/>
          </p:cNvPicPr>
          <p:nvPr/>
        </p:nvPicPr>
        <p:blipFill rotWithShape="1">
          <a:blip r:embed="rId2"/>
          <a:srcRect t="15907" r="-2" b="1072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Picture 7">
            <a:extLst>
              <a:ext uri="{FF2B5EF4-FFF2-40B4-BE49-F238E27FC236}">
                <a16:creationId xmlns:a16="http://schemas.microsoft.com/office/drawing/2014/main" id="{A167C444-80E0-4CF5-AEFF-F8D0178AD494}"/>
              </a:ext>
            </a:extLst>
          </p:cNvPr>
          <p:cNvPicPr>
            <a:picLocks noChangeAspect="1"/>
          </p:cNvPicPr>
          <p:nvPr/>
        </p:nvPicPr>
        <p:blipFill rotWithShape="1">
          <a:blip r:embed="rId3"/>
          <a:srcRect t="14664" r="-2" b="28595"/>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7" name="Freeform: Shape 1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448056" y="859536"/>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All launch sites on the map </a:t>
            </a:r>
          </a:p>
        </p:txBody>
      </p:sp>
      <p:sp>
        <p:nvSpPr>
          <p:cNvPr id="21" name="Rectangle 2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8056" y="2512611"/>
            <a:ext cx="4832803" cy="3664351"/>
          </a:xfrm>
          <a:prstGeom prst="rect">
            <a:avLst/>
          </a:prstGeom>
        </p:spPr>
        <p:txBody>
          <a:bodyPr vert="horz" lIns="91440" tIns="45720" rIns="91440" bIns="45720" rtlCol="0">
            <a:normAutofit fontScale="92500" lnSpcReduction="10000"/>
          </a:bodyPr>
          <a:lstStyle/>
          <a:p>
            <a:pPr>
              <a:spcBef>
                <a:spcPts val="1400"/>
              </a:spcBef>
            </a:pPr>
            <a:r>
              <a:rPr lang="en-US" sz="2000" dirty="0"/>
              <a:t>First, I load the launch site data, which should include the geographical coordinates (latitude and longitude) of each site.</a:t>
            </a:r>
          </a:p>
          <a:p>
            <a:pPr>
              <a:spcBef>
                <a:spcPts val="1400"/>
              </a:spcBef>
            </a:pPr>
            <a:r>
              <a:rPr lang="en-US" sz="2000" dirty="0"/>
              <a:t>Then create a base map using Folium. You can set the initial location of the map to the average coordinates of all launch sites to center the map.</a:t>
            </a:r>
          </a:p>
          <a:p>
            <a:pPr>
              <a:spcBef>
                <a:spcPts val="1400"/>
              </a:spcBef>
            </a:pPr>
            <a:r>
              <a:rPr lang="en-US" sz="2000" dirty="0"/>
              <a:t>For each launch site, I create a marker using its coordinates and add it to the map. I customize the popup label of each marker to display the name of the launch site.</a:t>
            </a:r>
          </a:p>
          <a:p>
            <a:pPr>
              <a:spcBef>
                <a:spcPts val="1400"/>
              </a:spcBef>
            </a:pPr>
            <a:r>
              <a:rPr lang="en-US" sz="2000" dirty="0"/>
              <a:t>Finally, I display the map with all the markers.</a:t>
            </a:r>
          </a:p>
          <a:p>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0988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35</a:t>
            </a:fld>
            <a:endParaRPr lang="en-US" sz="1200">
              <a:solidFill>
                <a:schemeClr val="bg1"/>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164893" y="3752849"/>
            <a:ext cx="4059090" cy="27378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Proximity Analysis of Selected Launch Site</a:t>
            </a:r>
          </a:p>
        </p:txBody>
      </p:sp>
      <p:pic>
        <p:nvPicPr>
          <p:cNvPr id="4" name="Picture 3">
            <a:extLst>
              <a:ext uri="{FF2B5EF4-FFF2-40B4-BE49-F238E27FC236}">
                <a16:creationId xmlns:a16="http://schemas.microsoft.com/office/drawing/2014/main" id="{1D36870F-991A-4DAC-8AFA-8FA18659189C}"/>
              </a:ext>
            </a:extLst>
          </p:cNvPr>
          <p:cNvPicPr>
            <a:picLocks noChangeAspect="1"/>
          </p:cNvPicPr>
          <p:nvPr/>
        </p:nvPicPr>
        <p:blipFill rotWithShape="1">
          <a:blip r:embed="rId2"/>
          <a:srcRect t="14803" b="2402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72232" y="3429000"/>
            <a:ext cx="8219768" cy="3428990"/>
          </a:xfrm>
          <a:prstGeom prst="rect">
            <a:avLst/>
          </a:prstGeom>
        </p:spPr>
        <p:txBody>
          <a:bodyPr vert="horz" lIns="91440" tIns="45720" rIns="91440" bIns="45720" rtlCol="0" anchor="ctr">
            <a:noAutofit/>
          </a:bodyPr>
          <a:lstStyle/>
          <a:p>
            <a:pPr>
              <a:spcBef>
                <a:spcPts val="1400"/>
              </a:spcBef>
            </a:pPr>
            <a:r>
              <a:rPr lang="en-US" sz="1200" dirty="0"/>
              <a:t>In the screenshot, you can see a detailed folium map centered around a selected launch site. The map shows various elements in proximity to the launch site, such as railways, highways, and the coastline.</a:t>
            </a:r>
          </a:p>
          <a:p>
            <a:pPr>
              <a:spcBef>
                <a:spcPts val="1400"/>
              </a:spcBef>
            </a:pPr>
            <a:r>
              <a:rPr lang="en-US" sz="1200" dirty="0">
                <a:solidFill>
                  <a:srgbClr val="1C7DDB"/>
                </a:solidFill>
              </a:rPr>
              <a:t>Launch Site Marker: </a:t>
            </a:r>
            <a:r>
              <a:rPr lang="en-US" sz="1200" dirty="0"/>
              <a:t>This is the central point from which distances to nearby features are calculated. It's represented by a distinct marker.</a:t>
            </a:r>
          </a:p>
          <a:p>
            <a:pPr>
              <a:spcBef>
                <a:spcPts val="1400"/>
              </a:spcBef>
            </a:pPr>
            <a:r>
              <a:rPr lang="en-US" sz="1200" dirty="0">
                <a:solidFill>
                  <a:srgbClr val="1C7DDB"/>
                </a:solidFill>
              </a:rPr>
              <a:t>Proximity Features: </a:t>
            </a:r>
            <a:r>
              <a:rPr lang="en-US" sz="1200" dirty="0"/>
              <a:t>These are the nearby features like railways, highways, and the coastline. They are usually represented by lines or markers with different colors or symbols to distinguish between them.</a:t>
            </a:r>
          </a:p>
          <a:p>
            <a:pPr>
              <a:spcBef>
                <a:spcPts val="1400"/>
              </a:spcBef>
            </a:pPr>
            <a:r>
              <a:rPr lang="en-US" sz="1200" dirty="0">
                <a:solidFill>
                  <a:srgbClr val="1C7DDB"/>
                </a:solidFill>
              </a:rPr>
              <a:t>Distance Lines and Labels: </a:t>
            </a:r>
            <a:r>
              <a:rPr lang="en-US" sz="1200" dirty="0"/>
              <a:t>These are lines drawn from the launch site to the nearby features, with labels showing the calculated distances. This gives a clear visual representation of how close these features are to the launch site.</a:t>
            </a:r>
          </a:p>
          <a:p>
            <a:pPr>
              <a:spcBef>
                <a:spcPts val="1400"/>
              </a:spcBef>
            </a:pPr>
            <a:r>
              <a:rPr lang="en-US" sz="1200" dirty="0">
                <a:solidFill>
                  <a:srgbClr val="1C7DDB"/>
                </a:solidFill>
              </a:rPr>
              <a:t>Findings</a:t>
            </a:r>
            <a:r>
              <a:rPr lang="en-US" sz="1200" dirty="0"/>
              <a:t>: The proximity of these features to the launch site can have various implications. For example, being close to a highway can facilitate transportation of equipment and personnel. Being near a coastline allows for over-water launches, which can enhance safety and allow for easier recovery of reusable rocket stages. The specific findings would depend on the exact distances and the particular features near the selected launch site.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1" y="365124"/>
            <a:ext cx="3816095" cy="6200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T</a:t>
            </a:r>
            <a:r>
              <a:rPr lang="en-US" sz="4400" kern="1200" dirty="0">
                <a:solidFill>
                  <a:schemeClr val="tx1"/>
                </a:solidFill>
                <a:latin typeface="+mj-lt"/>
                <a:ea typeface="+mj-ea"/>
                <a:cs typeface="+mj-cs"/>
              </a:rPr>
              <a:t>he distances between a launch site to its proximities</a:t>
            </a:r>
          </a:p>
        </p:txBody>
      </p:sp>
      <p:pic>
        <p:nvPicPr>
          <p:cNvPr id="7" name="Picture 6">
            <a:extLst>
              <a:ext uri="{FF2B5EF4-FFF2-40B4-BE49-F238E27FC236}">
                <a16:creationId xmlns:a16="http://schemas.microsoft.com/office/drawing/2014/main" id="{FB9FA21A-9149-4EBD-9481-E1ECE0C4628E}"/>
              </a:ext>
            </a:extLst>
          </p:cNvPr>
          <p:cNvPicPr>
            <a:picLocks noChangeAspect="1"/>
          </p:cNvPicPr>
          <p:nvPr/>
        </p:nvPicPr>
        <p:blipFill rotWithShape="1">
          <a:blip r:embed="rId2"/>
          <a:srcRect l="5016" r="789" b="-1"/>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4" name="Content Placeholder 3">
            <a:extLst>
              <a:ext uri="{FF2B5EF4-FFF2-40B4-BE49-F238E27FC236}">
                <a16:creationId xmlns:a16="http://schemas.microsoft.com/office/drawing/2014/main" id="{E8F7CD9B-D2A8-4689-90BE-484F0BFFB9AE}"/>
              </a:ext>
            </a:extLst>
          </p:cNvPr>
          <p:cNvPicPr>
            <a:picLocks noGrp="1" noChangeAspect="1"/>
          </p:cNvPicPr>
          <p:nvPr>
            <p:ph idx="4294967295"/>
          </p:nvPr>
        </p:nvPicPr>
        <p:blipFill rotWithShape="1">
          <a:blip r:embed="rId3"/>
          <a:srcRect t="16177" r="-3" b="31968"/>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FFFFFF"/>
                </a:solidFill>
                <a:latin typeface="+mn-lt"/>
              </a:rPr>
              <a:pPr>
                <a:spcAft>
                  <a:spcPts val="600"/>
                </a:spcAft>
              </a:pPr>
              <a:t>37</a:t>
            </a:fld>
            <a:endParaRPr lang="en-US" sz="1200">
              <a:solidFill>
                <a:srgbClr val="FFFFFF"/>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777FDE87-CEA9-4A5E-A89F-1E6FCE353518}"/>
              </a:ext>
            </a:extLst>
          </p:cNvPr>
          <p:cNvPicPr>
            <a:picLocks noChangeAspect="1"/>
          </p:cNvPicPr>
          <p:nvPr/>
        </p:nvPicPr>
        <p:blipFill>
          <a:blip r:embed="rId4"/>
          <a:stretch>
            <a:fillRect/>
          </a:stretch>
        </p:blipFill>
        <p:spPr>
          <a:xfrm>
            <a:off x="3403256" y="1884139"/>
            <a:ext cx="4846330"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 y="1319134"/>
            <a:ext cx="12192000" cy="5538866"/>
          </a:xfrm>
          <a:prstGeom prst="rect">
            <a:avLst/>
          </a:prstGeom>
        </p:spPr>
        <p:txBody>
          <a:bodyPr>
            <a:normAutofit lnSpcReduction="10000"/>
          </a:bodyPr>
          <a:lstStyle/>
          <a:p>
            <a:pPr>
              <a:lnSpc>
                <a:spcPct val="100000"/>
              </a:lnSpc>
              <a:spcBef>
                <a:spcPts val="1400"/>
              </a:spcBef>
            </a:pPr>
            <a:r>
              <a:rPr lang="en-US" sz="2200" b="1" u="sng" dirty="0">
                <a:solidFill>
                  <a:srgbClr val="1C7DDB"/>
                </a:solidFill>
                <a:latin typeface="Abadi" panose="020B0604020104020204" pitchFamily="34" charset="0"/>
              </a:rPr>
              <a:t>Space X - Data Collection .</a:t>
            </a:r>
            <a:r>
              <a:rPr lang="en-US" sz="2200" b="1" u="sng" dirty="0" err="1">
                <a:solidFill>
                  <a:srgbClr val="1C7DDB"/>
                </a:solidFill>
                <a:latin typeface="Abadi" panose="020B0604020104020204" pitchFamily="34" charset="0"/>
              </a:rPr>
              <a:t>ipynb</a:t>
            </a:r>
            <a:r>
              <a:rPr lang="en-US" sz="2200" b="1" u="sng" dirty="0">
                <a:solidFill>
                  <a:srgbClr val="1C7DDB"/>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This notebook contains the code and processes used to collect the SpaceX data. This involve API calls, web scraping, accessing databases.</a:t>
            </a:r>
            <a:endParaRPr lang="el-GR" sz="2200" dirty="0">
              <a:solidFill>
                <a:schemeClr val="accent3">
                  <a:lumMod val="25000"/>
                </a:schemeClr>
              </a:solidFill>
              <a:latin typeface="Abadi" panose="020B0604020104020204" pitchFamily="34" charset="0"/>
            </a:endParaRPr>
          </a:p>
          <a:p>
            <a:pPr>
              <a:lnSpc>
                <a:spcPct val="100000"/>
              </a:lnSpc>
              <a:spcBef>
                <a:spcPts val="1400"/>
              </a:spcBef>
            </a:pPr>
            <a:r>
              <a:rPr lang="en-US" sz="2200" b="1" u="sng" dirty="0">
                <a:solidFill>
                  <a:srgbClr val="1C7DDB"/>
                </a:solidFill>
                <a:latin typeface="Abadi" panose="020B0604020104020204" pitchFamily="34" charset="0"/>
              </a:rPr>
              <a:t>Space X - Web </a:t>
            </a:r>
            <a:r>
              <a:rPr lang="en-US" sz="2200" b="1" u="sng" dirty="0" err="1">
                <a:solidFill>
                  <a:srgbClr val="1C7DDB"/>
                </a:solidFill>
                <a:latin typeface="Abadi" panose="020B0604020104020204" pitchFamily="34" charset="0"/>
              </a:rPr>
              <a:t>Scraping.ipynb</a:t>
            </a:r>
            <a:r>
              <a:rPr lang="en-US" sz="2200" dirty="0">
                <a:solidFill>
                  <a:schemeClr val="accent3">
                    <a:lumMod val="25000"/>
                  </a:schemeClr>
                </a:solidFill>
                <a:latin typeface="Abadi" panose="020B0604020104020204" pitchFamily="34" charset="0"/>
              </a:rPr>
              <a:t>: This notebook is dedicated to collecting data from the web, from the SpaceX website. It use libraries like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t>
            </a:r>
            <a:r>
              <a:rPr lang="el-GR" sz="2200" dirty="0">
                <a:solidFill>
                  <a:schemeClr val="accent3">
                    <a:lumMod val="25000"/>
                  </a:schemeClr>
                </a:solidFill>
                <a:latin typeface="Abadi" panose="020B0604020104020204" pitchFamily="34" charset="0"/>
              </a:rPr>
              <a:t>.</a:t>
            </a:r>
          </a:p>
          <a:p>
            <a:pPr>
              <a:lnSpc>
                <a:spcPct val="100000"/>
              </a:lnSpc>
              <a:spcBef>
                <a:spcPts val="1400"/>
              </a:spcBef>
            </a:pPr>
            <a:r>
              <a:rPr lang="en-US" sz="2200" b="1" u="sng" dirty="0">
                <a:solidFill>
                  <a:srgbClr val="1C7DDB"/>
                </a:solidFill>
                <a:latin typeface="Abadi" panose="020B0604020104020204" pitchFamily="34" charset="0"/>
              </a:rPr>
              <a:t>Space X - Data </a:t>
            </a:r>
            <a:r>
              <a:rPr lang="en-US" sz="2200" b="1" u="sng" dirty="0" err="1">
                <a:solidFill>
                  <a:srgbClr val="1C7DDB"/>
                </a:solidFill>
                <a:latin typeface="Abadi" panose="020B0604020104020204" pitchFamily="34" charset="0"/>
              </a:rPr>
              <a:t>wrangling.ipynb</a:t>
            </a:r>
            <a:r>
              <a:rPr lang="en-US" sz="2200" b="1" u="sng" dirty="0">
                <a:solidFill>
                  <a:srgbClr val="1C7DDB"/>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This notebook is used for cleaning and preprocessing the collected data. Tasks include handling missing values, data type conversion, and data transformation.</a:t>
            </a:r>
            <a:endParaRPr lang="el-GR" sz="2200" dirty="0">
              <a:solidFill>
                <a:schemeClr val="accent3">
                  <a:lumMod val="25000"/>
                </a:schemeClr>
              </a:solidFill>
              <a:latin typeface="Abadi" panose="020B0604020104020204" pitchFamily="34" charset="0"/>
            </a:endParaRPr>
          </a:p>
          <a:p>
            <a:pPr>
              <a:lnSpc>
                <a:spcPct val="100000"/>
              </a:lnSpc>
              <a:spcBef>
                <a:spcPts val="1400"/>
              </a:spcBef>
            </a:pPr>
            <a:r>
              <a:rPr lang="en-US" sz="2200" b="1" u="sng" dirty="0">
                <a:solidFill>
                  <a:srgbClr val="1C7DDB"/>
                </a:solidFill>
                <a:latin typeface="Abadi" panose="020B0604020104020204" pitchFamily="34" charset="0"/>
              </a:rPr>
              <a:t>Space X - </a:t>
            </a:r>
            <a:r>
              <a:rPr lang="en-US" sz="2200" b="1" u="sng" dirty="0" err="1">
                <a:solidFill>
                  <a:srgbClr val="1C7DDB"/>
                </a:solidFill>
                <a:latin typeface="Abadi" panose="020B0604020104020204" pitchFamily="34" charset="0"/>
              </a:rPr>
              <a:t>SQL.ipynb</a:t>
            </a:r>
            <a:r>
              <a:rPr lang="en-US" sz="2200" b="1" u="sng" dirty="0">
                <a:solidFill>
                  <a:srgbClr val="1C7DDB"/>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This notebook contains SQL queries used to interact with a database containing SpaceX data. It involve data extraction, manipulation, and analysis using SQL</a:t>
            </a:r>
            <a:r>
              <a:rPr lang="el-GR" sz="2200" dirty="0">
                <a:solidFill>
                  <a:schemeClr val="accent3">
                    <a:lumMod val="25000"/>
                  </a:schemeClr>
                </a:solidFill>
                <a:latin typeface="Abadi" panose="020B0604020104020204" pitchFamily="34" charset="0"/>
              </a:rPr>
              <a:t>.</a:t>
            </a:r>
          </a:p>
          <a:p>
            <a:pPr>
              <a:lnSpc>
                <a:spcPct val="100000"/>
              </a:lnSpc>
              <a:spcBef>
                <a:spcPts val="1400"/>
              </a:spcBef>
            </a:pPr>
            <a:r>
              <a:rPr lang="en-US" sz="2200" b="1" u="sng" dirty="0">
                <a:solidFill>
                  <a:srgbClr val="1C7DDB"/>
                </a:solidFill>
                <a:latin typeface="Abadi" panose="020B0604020104020204" pitchFamily="34" charset="0"/>
              </a:rPr>
              <a:t>Space X - Data </a:t>
            </a:r>
            <a:r>
              <a:rPr lang="en-US" sz="2200" b="1" u="sng" dirty="0" err="1">
                <a:solidFill>
                  <a:srgbClr val="1C7DDB"/>
                </a:solidFill>
                <a:latin typeface="Abadi" panose="020B0604020104020204" pitchFamily="34" charset="0"/>
              </a:rPr>
              <a:t>Visualization.ipynb</a:t>
            </a:r>
            <a:r>
              <a:rPr lang="en-US" sz="2200" b="1" u="sng" dirty="0">
                <a:solidFill>
                  <a:srgbClr val="1C7DDB"/>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This notebook is used to create visualizations of the SpaceX data. It use libraries like Matplotlib, Seaborn, or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to generate charts and graphs.</a:t>
            </a:r>
            <a:endParaRPr lang="el-GR" sz="2200" dirty="0">
              <a:solidFill>
                <a:schemeClr val="accent3">
                  <a:lumMod val="25000"/>
                </a:schemeClr>
              </a:solidFill>
              <a:latin typeface="Abadi" panose="020B0604020104020204" pitchFamily="34" charset="0"/>
            </a:endParaRPr>
          </a:p>
          <a:p>
            <a:pPr>
              <a:lnSpc>
                <a:spcPct val="100000"/>
              </a:lnSpc>
              <a:spcBef>
                <a:spcPts val="1400"/>
              </a:spcBef>
            </a:pPr>
            <a:r>
              <a:rPr lang="en-US" sz="2200" b="1" u="sng" dirty="0">
                <a:solidFill>
                  <a:srgbClr val="1C7DDB"/>
                </a:solidFill>
                <a:latin typeface="Abadi" panose="020B0604020104020204" pitchFamily="34" charset="0"/>
              </a:rPr>
              <a:t>Visual Analytics with Folium .</a:t>
            </a:r>
            <a:r>
              <a:rPr lang="en-US" sz="2200" b="1" u="sng" dirty="0" err="1">
                <a:solidFill>
                  <a:srgbClr val="1C7DDB"/>
                </a:solidFill>
                <a:latin typeface="Abadi" panose="020B0604020104020204" pitchFamily="34" charset="0"/>
              </a:rPr>
              <a:t>ipynb</a:t>
            </a:r>
            <a:r>
              <a:rPr lang="en-US" sz="2200" dirty="0">
                <a:solidFill>
                  <a:schemeClr val="accent3">
                    <a:lumMod val="25000"/>
                  </a:schemeClr>
                </a:solidFill>
                <a:latin typeface="Abadi" panose="020B0604020104020204" pitchFamily="34" charset="0"/>
              </a:rPr>
              <a:t>: This notebook contains geographical visualizations of the SpaceX data. It uses the Folium library to create interactive maps showing launch sites and other geographical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D4FB-9FAF-4E54-81DE-340D38EE1CDC}"/>
              </a:ext>
            </a:extLst>
          </p:cNvPr>
          <p:cNvSpPr>
            <a:spLocks noGrp="1"/>
          </p:cNvSpPr>
          <p:nvPr>
            <p:ph type="title"/>
          </p:nvPr>
        </p:nvSpPr>
        <p:spPr/>
        <p:txBody>
          <a:bodyPr/>
          <a:lstStyle/>
          <a:p>
            <a:r>
              <a:rPr lang="en-US" dirty="0">
                <a:solidFill>
                  <a:srgbClr val="0B49CB"/>
                </a:solidFill>
                <a:latin typeface="Abadi"/>
              </a:rPr>
              <a:t>Conclusions</a:t>
            </a:r>
            <a:endParaRPr lang="el-GR" dirty="0"/>
          </a:p>
        </p:txBody>
      </p:sp>
      <p:sp>
        <p:nvSpPr>
          <p:cNvPr id="3" name="Content Placeholder 2">
            <a:extLst>
              <a:ext uri="{FF2B5EF4-FFF2-40B4-BE49-F238E27FC236}">
                <a16:creationId xmlns:a16="http://schemas.microsoft.com/office/drawing/2014/main" id="{1A0104BB-43E1-4D34-8570-8B20B87A76A4}"/>
              </a:ext>
            </a:extLst>
          </p:cNvPr>
          <p:cNvSpPr>
            <a:spLocks noGrp="1"/>
          </p:cNvSpPr>
          <p:nvPr>
            <p:ph idx="1"/>
          </p:nvPr>
        </p:nvSpPr>
        <p:spPr/>
        <p:txBody>
          <a:bodyPr/>
          <a:lstStyle/>
          <a:p>
            <a:r>
              <a:rPr lang="en-US" sz="2000" b="1" u="sng" dirty="0">
                <a:solidFill>
                  <a:srgbClr val="0B49CB"/>
                </a:solidFill>
                <a:latin typeface="Abadi"/>
              </a:rPr>
              <a:t>SpaceX - ML </a:t>
            </a:r>
            <a:r>
              <a:rPr lang="en-US" sz="2000" b="1" u="sng" dirty="0" err="1">
                <a:solidFill>
                  <a:srgbClr val="0B49CB"/>
                </a:solidFill>
                <a:latin typeface="Abadi"/>
              </a:rPr>
              <a:t>Prediction.jupyterlite.ipynb</a:t>
            </a:r>
            <a:r>
              <a:rPr lang="en-US" sz="2000" b="1" u="sng" dirty="0">
                <a:solidFill>
                  <a:srgbClr val="0B49CB"/>
                </a:solidFill>
                <a:latin typeface="Abadi"/>
              </a:rPr>
              <a:t>: </a:t>
            </a:r>
            <a:r>
              <a:rPr lang="en-US" sz="1800" dirty="0">
                <a:latin typeface="Abadi"/>
              </a:rPr>
              <a:t>This notebook contains a machine learning model that makes predictions based on the SpaceX data. It involve model training, evaluation, and prediction.</a:t>
            </a:r>
            <a:endParaRPr lang="el-GR" dirty="0"/>
          </a:p>
        </p:txBody>
      </p:sp>
    </p:spTree>
    <p:extLst>
      <p:ext uri="{BB962C8B-B14F-4D97-AF65-F5344CB8AC3E}">
        <p14:creationId xmlns:p14="http://schemas.microsoft.com/office/powerpoint/2010/main" val="3332048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to the SpaceX API </a:t>
            </a:r>
          </a:p>
          <a:p>
            <a:pPr lvl="1">
              <a:lnSpc>
                <a:spcPct val="120000"/>
              </a:lnSpc>
              <a:spcBef>
                <a:spcPts val="1400"/>
              </a:spcBef>
            </a:pPr>
            <a:r>
              <a:rPr lang="en-US" sz="7600" dirty="0">
                <a:solidFill>
                  <a:schemeClr val="bg2">
                    <a:lumMod val="50000"/>
                  </a:schemeClr>
                </a:solidFill>
                <a:latin typeface="Abadi"/>
              </a:rPr>
              <a:t>Clean the requested 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Perform exploratory Data Analysis</a:t>
            </a:r>
          </a:p>
          <a:p>
            <a:pPr lvl="1">
              <a:lnSpc>
                <a:spcPct val="120000"/>
              </a:lnSpc>
              <a:spcBef>
                <a:spcPts val="1400"/>
              </a:spcBef>
            </a:pPr>
            <a:r>
              <a:rPr lang="en-US" sz="7600" dirty="0">
                <a:solidFill>
                  <a:schemeClr val="bg2">
                    <a:lumMod val="50000"/>
                  </a:schemeClr>
                </a:solidFill>
                <a:latin typeface="Abadi"/>
              </a:rPr>
              <a:t>Determine Training Labels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Preparation , Model Building , Model Tuning , Model Evaluation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4714" y="1528997"/>
            <a:ext cx="11023257" cy="4898214"/>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step, I requested to the SpaceX API , downloaded datasets to compile the initial raw data needed for my project and I clean the requested data.</a:t>
            </a:r>
          </a:p>
          <a:p>
            <a:pPr>
              <a:lnSpc>
                <a:spcPct val="100000"/>
              </a:lnSpc>
              <a:spcBef>
                <a:spcPts val="1400"/>
              </a:spcBef>
            </a:pPr>
            <a:r>
              <a:rPr lang="en-US" sz="2200" u="sng" dirty="0">
                <a:solidFill>
                  <a:schemeClr val="accent1"/>
                </a:solidFill>
                <a:latin typeface="Abadi" panose="020B0604020104020204" pitchFamily="34" charset="0"/>
              </a:rPr>
              <a:t>Identify Data Sources: </a:t>
            </a:r>
            <a:r>
              <a:rPr lang="en-US" sz="2200" dirty="0">
                <a:solidFill>
                  <a:schemeClr val="accent3">
                    <a:lumMod val="25000"/>
                  </a:schemeClr>
                </a:solidFill>
                <a:latin typeface="Abadi" panose="020B0604020104020204" pitchFamily="34" charset="0"/>
              </a:rPr>
              <a:t>Request and parse the SpaceX launch data using the GET request.</a:t>
            </a:r>
          </a:p>
          <a:p>
            <a:pPr>
              <a:lnSpc>
                <a:spcPct val="100000"/>
              </a:lnSpc>
              <a:spcBef>
                <a:spcPts val="1400"/>
              </a:spcBef>
            </a:pPr>
            <a:r>
              <a:rPr lang="en-US" sz="2200" u="sng" dirty="0">
                <a:solidFill>
                  <a:schemeClr val="accent1"/>
                </a:solidFill>
                <a:latin typeface="Abadi" panose="020B0604020104020204" pitchFamily="34" charset="0"/>
              </a:rPr>
              <a:t>Data Parsing: </a:t>
            </a:r>
            <a:r>
              <a:rPr lang="en-US" sz="2200" dirty="0">
                <a:solidFill>
                  <a:schemeClr val="accent3">
                    <a:lumMod val="25000"/>
                  </a:schemeClr>
                </a:solidFill>
                <a:latin typeface="Abadi" panose="020B0604020104020204" pitchFamily="34" charset="0"/>
              </a:rPr>
              <a:t>I used BeautifulSoup library to parse the data because they were in HTML format and extract the information that I was need. </a:t>
            </a:r>
          </a:p>
          <a:p>
            <a:pPr>
              <a:lnSpc>
                <a:spcPct val="100000"/>
              </a:lnSpc>
              <a:spcBef>
                <a:spcPts val="1400"/>
              </a:spcBef>
            </a:pPr>
            <a:r>
              <a:rPr lang="en-US" sz="2200" u="sng" dirty="0">
                <a:solidFill>
                  <a:schemeClr val="accent1"/>
                </a:solidFill>
                <a:latin typeface="Abadi" panose="020B0604020104020204" pitchFamily="34" charset="0"/>
              </a:rPr>
              <a:t>Data Structuring: </a:t>
            </a:r>
            <a:r>
              <a:rPr lang="en-US" sz="2200" dirty="0">
                <a:solidFill>
                  <a:schemeClr val="accent3">
                    <a:lumMod val="25000"/>
                  </a:schemeClr>
                </a:solidFill>
                <a:latin typeface="Abadi" panose="020B0604020104020204" pitchFamily="34" charset="0"/>
              </a:rPr>
              <a:t>Structure the data in a data frame format and select the necessary columns , renaming come of them and converting the data types . </a:t>
            </a:r>
          </a:p>
          <a:p>
            <a:pPr>
              <a:lnSpc>
                <a:spcPct val="100000"/>
              </a:lnSpc>
              <a:spcBef>
                <a:spcPts val="1400"/>
              </a:spcBef>
            </a:pPr>
            <a:r>
              <a:rPr lang="en-US" sz="2200" u="sng" dirty="0">
                <a:solidFill>
                  <a:schemeClr val="accent1"/>
                </a:solidFill>
                <a:latin typeface="Abadi" panose="020B0604020104020204" pitchFamily="34" charset="0"/>
              </a:rPr>
              <a:t>Data Saving: </a:t>
            </a:r>
            <a:r>
              <a:rPr lang="en-US" sz="2200" dirty="0">
                <a:solidFill>
                  <a:schemeClr val="accent3">
                    <a:lumMod val="25000"/>
                  </a:schemeClr>
                </a:solidFill>
                <a:latin typeface="Abadi" panose="020B0604020104020204" pitchFamily="34" charset="0"/>
              </a:rPr>
              <a:t>Save the structured data to a CSV file .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325562"/>
            <a:ext cx="5461000" cy="5330071"/>
          </a:xfrm>
          <a:prstGeom prst="rect">
            <a:avLst/>
          </a:prstGeom>
          <a:ln>
            <a:solidFill>
              <a:srgbClr val="0B49CB"/>
            </a:solidFill>
            <a:prstDash val="dash"/>
          </a:ln>
        </p:spPr>
        <p:txBody>
          <a:bodyPr vert="horz" lIns="91440" tIns="45720" rIns="91440" bIns="45720" rtlCol="0" anchor="t">
            <a:normAutofit fontScale="25000" lnSpcReduction="20000"/>
          </a:bodyPr>
          <a:lstStyle/>
          <a:p>
            <a:pPr marL="0" indent="0">
              <a:buNone/>
            </a:pPr>
            <a:r>
              <a:rPr lang="en-US" sz="6000" dirty="0">
                <a:solidFill>
                  <a:srgbClr val="1C7DDB"/>
                </a:solidFill>
                <a:latin typeface="Abadi"/>
              </a:rPr>
              <a:t>Start</a:t>
            </a:r>
          </a:p>
          <a:p>
            <a:pPr marL="0" indent="0">
              <a:buNone/>
            </a:pPr>
            <a:r>
              <a:rPr lang="en-US" sz="6000" dirty="0">
                <a:solidFill>
                  <a:srgbClr val="1C7DDB"/>
                </a:solidFill>
                <a:latin typeface="Abadi"/>
              </a:rPr>
              <a:t>  |</a:t>
            </a:r>
          </a:p>
          <a:p>
            <a:pPr marL="0" indent="0">
              <a:buNone/>
            </a:pPr>
            <a:r>
              <a:rPr lang="en-US" sz="6000" dirty="0">
                <a:solidFill>
                  <a:srgbClr val="1C7DDB"/>
                </a:solidFill>
                <a:latin typeface="Abadi"/>
              </a:rPr>
              <a:t>  V</a:t>
            </a:r>
          </a:p>
          <a:p>
            <a:pPr marL="0" indent="0">
              <a:buNone/>
            </a:pPr>
            <a:r>
              <a:rPr lang="en-US" sz="6000" dirty="0">
                <a:solidFill>
                  <a:srgbClr val="1C7DDB"/>
                </a:solidFill>
                <a:latin typeface="Abadi"/>
              </a:rPr>
              <a:t>Identify API Endpoints</a:t>
            </a:r>
          </a:p>
          <a:p>
            <a:pPr marL="0" indent="0">
              <a:buNone/>
            </a:pPr>
            <a:r>
              <a:rPr lang="en-US" sz="6000" dirty="0">
                <a:solidFill>
                  <a:srgbClr val="1C7DDB"/>
                </a:solidFill>
                <a:latin typeface="Abadi"/>
              </a:rPr>
              <a:t>  |</a:t>
            </a:r>
          </a:p>
          <a:p>
            <a:pPr marL="0" indent="0">
              <a:buNone/>
            </a:pPr>
            <a:r>
              <a:rPr lang="en-US" sz="6000" dirty="0">
                <a:solidFill>
                  <a:srgbClr val="1C7DDB"/>
                </a:solidFill>
                <a:latin typeface="Abadi"/>
              </a:rPr>
              <a:t>  V</a:t>
            </a:r>
          </a:p>
          <a:p>
            <a:pPr marL="0" indent="0">
              <a:buNone/>
            </a:pPr>
            <a:r>
              <a:rPr lang="en-US" sz="6000" dirty="0">
                <a:solidFill>
                  <a:srgbClr val="1C7DDB"/>
                </a:solidFill>
                <a:latin typeface="Abadi"/>
              </a:rPr>
              <a:t>Send API Requests</a:t>
            </a:r>
          </a:p>
          <a:p>
            <a:pPr marL="0" indent="0">
              <a:buNone/>
            </a:pPr>
            <a:r>
              <a:rPr lang="en-US" sz="6000" dirty="0">
                <a:solidFill>
                  <a:srgbClr val="1C7DDB"/>
                </a:solidFill>
                <a:latin typeface="Abadi"/>
              </a:rPr>
              <a:t>  |</a:t>
            </a:r>
          </a:p>
          <a:p>
            <a:pPr marL="0" indent="0">
              <a:buNone/>
            </a:pPr>
            <a:r>
              <a:rPr lang="en-US" sz="6000" dirty="0">
                <a:solidFill>
                  <a:srgbClr val="1C7DDB"/>
                </a:solidFill>
                <a:latin typeface="Abadi"/>
              </a:rPr>
              <a:t>  V</a:t>
            </a:r>
          </a:p>
          <a:p>
            <a:pPr marL="0" indent="0">
              <a:buNone/>
            </a:pPr>
            <a:r>
              <a:rPr lang="en-US" sz="6000" dirty="0">
                <a:solidFill>
                  <a:srgbClr val="1C7DDB"/>
                </a:solidFill>
                <a:latin typeface="Abadi"/>
              </a:rPr>
              <a:t>Parse API Responses</a:t>
            </a:r>
          </a:p>
          <a:p>
            <a:pPr marL="0" indent="0">
              <a:buNone/>
            </a:pPr>
            <a:r>
              <a:rPr lang="en-US" sz="6000" dirty="0">
                <a:solidFill>
                  <a:srgbClr val="1C7DDB"/>
                </a:solidFill>
                <a:latin typeface="Abadi"/>
              </a:rPr>
              <a:t>  |</a:t>
            </a:r>
          </a:p>
          <a:p>
            <a:pPr marL="0" indent="0">
              <a:buNone/>
            </a:pPr>
            <a:r>
              <a:rPr lang="en-US" sz="6000" dirty="0">
                <a:solidFill>
                  <a:srgbClr val="1C7DDB"/>
                </a:solidFill>
                <a:latin typeface="Abadi"/>
              </a:rPr>
              <a:t>  V</a:t>
            </a:r>
          </a:p>
          <a:p>
            <a:pPr marL="0" indent="0">
              <a:buNone/>
            </a:pPr>
            <a:r>
              <a:rPr lang="en-US" sz="6000" dirty="0">
                <a:solidFill>
                  <a:srgbClr val="1C7DDB"/>
                </a:solidFill>
                <a:latin typeface="Abadi"/>
              </a:rPr>
              <a:t>Structure Data</a:t>
            </a:r>
          </a:p>
          <a:p>
            <a:pPr marL="0" indent="0">
              <a:buNone/>
            </a:pPr>
            <a:r>
              <a:rPr lang="en-US" sz="6000" dirty="0">
                <a:solidFill>
                  <a:srgbClr val="1C7DDB"/>
                </a:solidFill>
                <a:latin typeface="Abadi"/>
              </a:rPr>
              <a:t>  |</a:t>
            </a:r>
          </a:p>
          <a:p>
            <a:pPr marL="0" indent="0">
              <a:buNone/>
            </a:pPr>
            <a:r>
              <a:rPr lang="en-US" sz="6000" dirty="0">
                <a:solidFill>
                  <a:srgbClr val="1C7DDB"/>
                </a:solidFill>
                <a:latin typeface="Abadi"/>
              </a:rPr>
              <a:t>  V</a:t>
            </a:r>
          </a:p>
          <a:p>
            <a:pPr marL="0" indent="0">
              <a:buNone/>
            </a:pPr>
            <a:r>
              <a:rPr lang="en-US" sz="6000" dirty="0">
                <a:solidFill>
                  <a:srgbClr val="1C7DDB"/>
                </a:solidFill>
                <a:latin typeface="Abadi"/>
              </a:rPr>
              <a:t>Save Data</a:t>
            </a:r>
          </a:p>
          <a:p>
            <a:pPr marL="0" indent="0">
              <a:buNone/>
            </a:pPr>
            <a:r>
              <a:rPr lang="en-US" sz="6000" dirty="0">
                <a:solidFill>
                  <a:srgbClr val="1C7DDB"/>
                </a:solidFill>
                <a:latin typeface="Abadi"/>
              </a:rPr>
              <a:t>  |</a:t>
            </a:r>
          </a:p>
          <a:p>
            <a:pPr marL="0" indent="0">
              <a:buNone/>
            </a:pPr>
            <a:r>
              <a:rPr lang="en-US" sz="6000" dirty="0">
                <a:solidFill>
                  <a:srgbClr val="1C7DDB"/>
                </a:solidFill>
                <a:latin typeface="Abadi"/>
              </a:rPr>
              <a:t>End</a:t>
            </a:r>
          </a:p>
          <a:p>
            <a:pPr marL="0" indent="0">
              <a:buNone/>
            </a:pPr>
            <a:endParaRPr lang="en-US" sz="60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50251" y="1398586"/>
            <a:ext cx="5460999" cy="515211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the flowcharts =&gt;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r>
              <a:rPr lang="en-US" sz="2200" dirty="0">
                <a:solidFill>
                  <a:schemeClr val="accent1"/>
                </a:solidFill>
                <a:latin typeface="Abadi" panose="020B0604020104020204" pitchFamily="34" charset="0"/>
              </a:rPr>
              <a:t>https://github.com/ChrisLoukas007/IBM-Data-Science-Assignments/blob/main/Applied%20Data%20Science%20Capstone/Space%20X%20-%20Data%20Collection%20.ipynb</a:t>
            </a:r>
            <a:endParaRPr lang="en-US" dirty="0">
              <a:solidFill>
                <a:schemeClr val="accent1"/>
              </a:solidFill>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80233" y="1558978"/>
            <a:ext cx="5007205" cy="4868234"/>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Here is my web scraping process flowcharts =&gt;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 https://github.com/ChrisLoukas007/IBM-Data-Science-Assignments/blob/main/Applied%20Data%20Science%20Capstone/Space%20X%20-%20Web%20Scraping.ipynb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636302" y="1392498"/>
            <a:ext cx="5441429" cy="5338085"/>
          </a:xfrm>
          <a:prstGeom prst="rect">
            <a:avLst/>
          </a:prstGeom>
          <a:ln>
            <a:solidFill>
              <a:srgbClr val="0B49CB"/>
            </a:solidFill>
            <a:prstDash val="dash"/>
          </a:ln>
        </p:spPr>
        <p:txBody>
          <a:bodyPr vert="horz" lIns="91440" tIns="45720" rIns="91440" bIns="45720" rtlCol="0"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1C7DDB"/>
                </a:solidFill>
                <a:latin typeface="Abadi"/>
              </a:rPr>
              <a:t>Start</a:t>
            </a:r>
          </a:p>
          <a:p>
            <a:pPr marL="0" indent="0">
              <a:buFont typeface="Arial" panose="020B0604020202020204" pitchFamily="34" charset="0"/>
              <a:buNone/>
            </a:pPr>
            <a:r>
              <a:rPr lang="en-US" sz="4000" dirty="0">
                <a:solidFill>
                  <a:srgbClr val="1C7DDB"/>
                </a:solidFill>
                <a:latin typeface="Abadi"/>
              </a:rPr>
              <a:t>  |</a:t>
            </a:r>
          </a:p>
          <a:p>
            <a:pPr marL="0" indent="0">
              <a:buFont typeface="Arial" panose="020B0604020202020204" pitchFamily="34" charset="0"/>
              <a:buNone/>
            </a:pPr>
            <a:r>
              <a:rPr lang="en-US" sz="4000" dirty="0">
                <a:solidFill>
                  <a:srgbClr val="1C7DDB"/>
                </a:solidFill>
                <a:latin typeface="Abadi"/>
              </a:rPr>
              <a:t>  V</a:t>
            </a:r>
          </a:p>
          <a:p>
            <a:pPr marL="0" indent="0">
              <a:buFont typeface="Arial" panose="020B0604020202020204" pitchFamily="34" charset="0"/>
              <a:buNone/>
            </a:pPr>
            <a:r>
              <a:rPr lang="en-US" sz="4000" dirty="0">
                <a:solidFill>
                  <a:srgbClr val="1C7DDB"/>
                </a:solidFill>
                <a:latin typeface="Abadi"/>
              </a:rPr>
              <a:t>Identify Target Web Pages</a:t>
            </a:r>
          </a:p>
          <a:p>
            <a:pPr marL="0" indent="0">
              <a:buFont typeface="Arial" panose="020B0604020202020204" pitchFamily="34" charset="0"/>
              <a:buNone/>
            </a:pPr>
            <a:r>
              <a:rPr lang="en-US" sz="4000" dirty="0">
                <a:solidFill>
                  <a:srgbClr val="1C7DDB"/>
                </a:solidFill>
                <a:latin typeface="Abadi"/>
              </a:rPr>
              <a:t>  |</a:t>
            </a:r>
          </a:p>
          <a:p>
            <a:pPr marL="0" indent="0">
              <a:buFont typeface="Arial" panose="020B0604020202020204" pitchFamily="34" charset="0"/>
              <a:buNone/>
            </a:pPr>
            <a:r>
              <a:rPr lang="en-US" sz="4000" dirty="0">
                <a:solidFill>
                  <a:srgbClr val="1C7DDB"/>
                </a:solidFill>
                <a:latin typeface="Abadi"/>
              </a:rPr>
              <a:t>  V</a:t>
            </a:r>
          </a:p>
          <a:p>
            <a:pPr marL="0" indent="0">
              <a:buFont typeface="Arial" panose="020B0604020202020204" pitchFamily="34" charset="0"/>
              <a:buNone/>
            </a:pPr>
            <a:r>
              <a:rPr lang="en-US" sz="4000" dirty="0">
                <a:solidFill>
                  <a:srgbClr val="1C7DDB"/>
                </a:solidFill>
                <a:latin typeface="Abadi"/>
              </a:rPr>
              <a:t>Send HTTP Requests</a:t>
            </a:r>
          </a:p>
          <a:p>
            <a:pPr marL="0" indent="0">
              <a:buFont typeface="Arial" panose="020B0604020202020204" pitchFamily="34" charset="0"/>
              <a:buNone/>
            </a:pPr>
            <a:r>
              <a:rPr lang="en-US" sz="4000" dirty="0">
                <a:solidFill>
                  <a:srgbClr val="1C7DDB"/>
                </a:solidFill>
                <a:latin typeface="Abadi"/>
              </a:rPr>
              <a:t>  |</a:t>
            </a:r>
          </a:p>
          <a:p>
            <a:pPr marL="0" indent="0">
              <a:buFont typeface="Arial" panose="020B0604020202020204" pitchFamily="34" charset="0"/>
              <a:buNone/>
            </a:pPr>
            <a:r>
              <a:rPr lang="en-US" sz="4000" dirty="0">
                <a:solidFill>
                  <a:srgbClr val="1C7DDB"/>
                </a:solidFill>
                <a:latin typeface="Abadi"/>
              </a:rPr>
              <a:t>  V</a:t>
            </a:r>
          </a:p>
          <a:p>
            <a:pPr marL="0" indent="0">
              <a:buFont typeface="Arial" panose="020B0604020202020204" pitchFamily="34" charset="0"/>
              <a:buNone/>
            </a:pPr>
            <a:r>
              <a:rPr lang="en-US" sz="4000" dirty="0">
                <a:solidFill>
                  <a:srgbClr val="1C7DDB"/>
                </a:solidFill>
                <a:latin typeface="Abadi"/>
              </a:rPr>
              <a:t>Parse HTML Responses</a:t>
            </a:r>
          </a:p>
          <a:p>
            <a:pPr marL="0" indent="0">
              <a:buFont typeface="Arial" panose="020B0604020202020204" pitchFamily="34" charset="0"/>
              <a:buNone/>
            </a:pPr>
            <a:r>
              <a:rPr lang="en-US" sz="4000" dirty="0">
                <a:solidFill>
                  <a:srgbClr val="1C7DDB"/>
                </a:solidFill>
                <a:latin typeface="Abadi"/>
              </a:rPr>
              <a:t>  |</a:t>
            </a:r>
          </a:p>
          <a:p>
            <a:pPr marL="0" indent="0">
              <a:buFont typeface="Arial" panose="020B0604020202020204" pitchFamily="34" charset="0"/>
              <a:buNone/>
            </a:pPr>
            <a:r>
              <a:rPr lang="en-US" sz="4000" dirty="0">
                <a:solidFill>
                  <a:srgbClr val="1C7DDB"/>
                </a:solidFill>
                <a:latin typeface="Abadi"/>
              </a:rPr>
              <a:t>  V</a:t>
            </a:r>
          </a:p>
          <a:p>
            <a:pPr marL="0" indent="0">
              <a:buFont typeface="Arial" panose="020B0604020202020204" pitchFamily="34" charset="0"/>
              <a:buNone/>
            </a:pPr>
            <a:r>
              <a:rPr lang="en-US" sz="4000" dirty="0">
                <a:solidFill>
                  <a:srgbClr val="1C7DDB"/>
                </a:solidFill>
                <a:latin typeface="Abadi"/>
              </a:rPr>
              <a:t>Structure Data</a:t>
            </a:r>
          </a:p>
          <a:p>
            <a:pPr marL="0" indent="0">
              <a:buFont typeface="Arial" panose="020B0604020202020204" pitchFamily="34" charset="0"/>
              <a:buNone/>
            </a:pPr>
            <a:r>
              <a:rPr lang="en-US" sz="4000" dirty="0">
                <a:solidFill>
                  <a:srgbClr val="1C7DDB"/>
                </a:solidFill>
                <a:latin typeface="Abadi"/>
              </a:rPr>
              <a:t>  |</a:t>
            </a:r>
          </a:p>
          <a:p>
            <a:pPr marL="0" indent="0">
              <a:buFont typeface="Arial" panose="020B0604020202020204" pitchFamily="34" charset="0"/>
              <a:buNone/>
            </a:pPr>
            <a:r>
              <a:rPr lang="en-US" sz="4000" dirty="0">
                <a:solidFill>
                  <a:srgbClr val="1C7DDB"/>
                </a:solidFill>
                <a:latin typeface="Abadi"/>
              </a:rPr>
              <a:t>  V</a:t>
            </a:r>
          </a:p>
          <a:p>
            <a:pPr marL="0" indent="0">
              <a:buFont typeface="Arial" panose="020B0604020202020204" pitchFamily="34" charset="0"/>
              <a:buNone/>
            </a:pPr>
            <a:r>
              <a:rPr lang="en-US" sz="4000" dirty="0">
                <a:solidFill>
                  <a:srgbClr val="1C7DDB"/>
                </a:solidFill>
                <a:latin typeface="Abadi"/>
              </a:rPr>
              <a:t>Save Data</a:t>
            </a:r>
          </a:p>
          <a:p>
            <a:pPr marL="0" indent="0">
              <a:buFont typeface="Arial" panose="020B0604020202020204" pitchFamily="34" charset="0"/>
              <a:buNone/>
            </a:pPr>
            <a:r>
              <a:rPr lang="en-US" sz="4000" dirty="0">
                <a:solidFill>
                  <a:srgbClr val="1C7DDB"/>
                </a:solidFill>
                <a:latin typeface="Abadi"/>
              </a:rPr>
              <a:t>  |</a:t>
            </a:r>
          </a:p>
          <a:p>
            <a:pPr marL="0" indent="0">
              <a:buFont typeface="Arial" panose="020B0604020202020204" pitchFamily="34" charset="0"/>
              <a:buNone/>
            </a:pPr>
            <a:r>
              <a:rPr lang="en-US" sz="4000" dirty="0">
                <a:solidFill>
                  <a:srgbClr val="1C7DDB"/>
                </a:solidFill>
                <a:latin typeface="Abadi"/>
              </a:rPr>
              <a:t>End</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1533</TotalTime>
  <Words>3069</Words>
  <Application>Microsoft Office PowerPoint</Application>
  <PresentationFormat>Widescreen</PresentationFormat>
  <Paragraphs>285</Paragraphs>
  <Slides>42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ΝΤΑΗΣ ΧΡΗΣΤΟΣ ΛΟΥΚΑΣ</cp:lastModifiedBy>
  <cp:revision>208</cp:revision>
  <dcterms:created xsi:type="dcterms:W3CDTF">2021-04-29T18:58:34Z</dcterms:created>
  <dcterms:modified xsi:type="dcterms:W3CDTF">2024-01-11T21:05:49Z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